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61"/>
  </p:notesMasterIdLst>
  <p:sldIdLst>
    <p:sldId id="256" r:id="rId2"/>
    <p:sldId id="257" r:id="rId3"/>
    <p:sldId id="258" r:id="rId4"/>
    <p:sldId id="259" r:id="rId5"/>
    <p:sldId id="260" r:id="rId6"/>
    <p:sldId id="261" r:id="rId7"/>
    <p:sldId id="263" r:id="rId8"/>
    <p:sldId id="328" r:id="rId9"/>
    <p:sldId id="327" r:id="rId10"/>
    <p:sldId id="262" r:id="rId11"/>
    <p:sldId id="330" r:id="rId12"/>
    <p:sldId id="331" r:id="rId13"/>
    <p:sldId id="332" r:id="rId14"/>
    <p:sldId id="333" r:id="rId15"/>
    <p:sldId id="334" r:id="rId16"/>
    <p:sldId id="335"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29" r:id="rId60"/>
  </p:sldIdLst>
  <p:sldSz cx="10691813" cy="7559675"/>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B7D646-D31D-4435-8363-D747468922E7}">
  <a:tblStyle styleId="{EBB7D646-D31D-4435-8363-D747468922E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81696"/>
  </p:normalViewPr>
  <p:slideViewPr>
    <p:cSldViewPr snapToGrid="0" snapToObjects="1">
      <p:cViewPr>
        <p:scale>
          <a:sx n="118" d="100"/>
          <a:sy n="118" d="100"/>
        </p:scale>
        <p:origin x="3296" y="520"/>
      </p:cViewPr>
      <p:guideLst/>
    </p:cSldViewPr>
  </p:slideViewPr>
  <p:outlineViewPr>
    <p:cViewPr>
      <p:scale>
        <a:sx n="33" d="100"/>
        <a:sy n="33" d="100"/>
      </p:scale>
      <p:origin x="0" y="-22016"/>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p:scale>
          <a:sx n="160" d="100"/>
          <a:sy n="160" d="100"/>
        </p:scale>
        <p:origin x="4296" y="-17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lstStyle>
            <a:lvl1pPr marL="0" marR="0" lvl="0" indent="0" algn="l" rtl="0">
              <a:spcBef>
                <a:spcPts val="0"/>
              </a:spcBef>
              <a:defRPr sz="1800" b="0" i="0" u="none" strike="noStrike" cap="none"/>
            </a:lvl1pPr>
            <a:lvl2pPr marL="0" marR="0" lvl="1" indent="0" algn="l" rtl="0">
              <a:spcBef>
                <a:spcPts val="0"/>
              </a:spcBef>
              <a:defRPr sz="1800" b="0" i="0" u="none" strike="noStrike" cap="none"/>
            </a:lvl2pPr>
            <a:lvl3pPr marL="0" marR="0" lvl="2" indent="0" algn="l" rtl="0">
              <a:spcBef>
                <a:spcPts val="0"/>
              </a:spcBef>
              <a:defRPr sz="1800" b="0" i="0" u="none" strike="noStrike" cap="none"/>
            </a:lvl3pPr>
            <a:lvl4pPr marL="0" marR="0" lvl="3" indent="0" algn="l" rtl="0">
              <a:spcBef>
                <a:spcPts val="0"/>
              </a:spcBef>
              <a:defRPr sz="1800" b="0" i="0" u="none" strike="noStrike" cap="none"/>
            </a:lvl4pPr>
            <a:lvl5pPr marL="0" marR="0" lvl="4" indent="0" algn="l" rtl="0">
              <a:spcBef>
                <a:spcPts val="0"/>
              </a:spcBef>
              <a:defRPr sz="1800" b="0" i="0" u="none" strike="noStrike" cap="none"/>
            </a:lvl5pPr>
            <a:lvl6pPr marL="0" marR="0" lvl="5" indent="0" algn="l" rtl="0">
              <a:spcBef>
                <a:spcPts val="0"/>
              </a:spcBef>
              <a:defRPr sz="1800" b="0" i="0" u="none" strike="noStrike" cap="none"/>
            </a:lvl6pPr>
            <a:lvl7pPr marL="0" marR="0" lvl="6" indent="0" algn="l" rtl="0">
              <a:spcBef>
                <a:spcPts val="0"/>
              </a:spcBef>
              <a:defRPr sz="1800" b="0" i="0" u="none" strike="noStrike" cap="none"/>
            </a:lvl7pPr>
            <a:lvl8pPr marL="0" marR="0" lvl="7" indent="0" algn="l" rtl="0">
              <a:spcBef>
                <a:spcPts val="0"/>
              </a:spcBef>
              <a:defRPr sz="1800" b="0" i="0" u="none" strike="noStrike" cap="none"/>
            </a:lvl8pPr>
            <a:lvl9pPr marL="0" marR="0" lvl="8" indent="0" algn="l" rtl="0">
              <a:spcBef>
                <a:spcPts val="0"/>
              </a:spcBef>
              <a:defRPr sz="1800" b="0" i="0" u="none" strike="noStrike" cap="none"/>
            </a:lvl9pPr>
          </a:lstStyle>
          <a:p>
            <a:endParaRPr/>
          </a:p>
        </p:txBody>
      </p:sp>
    </p:spTree>
    <p:extLst>
      <p:ext uri="{BB962C8B-B14F-4D97-AF65-F5344CB8AC3E}">
        <p14:creationId xmlns:p14="http://schemas.microsoft.com/office/powerpoint/2010/main" val="1238936154"/>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dirty="0"/>
          </a:p>
        </p:txBody>
      </p:sp>
    </p:spTree>
    <p:extLst>
      <p:ext uri="{BB962C8B-B14F-4D97-AF65-F5344CB8AC3E}">
        <p14:creationId xmlns:p14="http://schemas.microsoft.com/office/powerpoint/2010/main" val="7984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lang="en-US" altLang="ja-JP" sz="1000" dirty="0" smtClean="0"/>
          </a:p>
        </p:txBody>
      </p:sp>
    </p:spTree>
    <p:extLst>
      <p:ext uri="{BB962C8B-B14F-4D97-AF65-F5344CB8AC3E}">
        <p14:creationId xmlns:p14="http://schemas.microsoft.com/office/powerpoint/2010/main" val="188802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97142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78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3360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072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104235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107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016265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dirty="0" smtClean="0"/>
          </a:p>
        </p:txBody>
      </p:sp>
    </p:spTree>
    <p:extLst>
      <p:ext uri="{BB962C8B-B14F-4D97-AF65-F5344CB8AC3E}">
        <p14:creationId xmlns:p14="http://schemas.microsoft.com/office/powerpoint/2010/main" val="1434628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dirty="0"/>
          </a:p>
        </p:txBody>
      </p:sp>
    </p:spTree>
    <p:extLst>
      <p:ext uri="{BB962C8B-B14F-4D97-AF65-F5344CB8AC3E}">
        <p14:creationId xmlns:p14="http://schemas.microsoft.com/office/powerpoint/2010/main" val="201068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74681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dirty="0"/>
          </a:p>
        </p:txBody>
      </p:sp>
    </p:spTree>
    <p:extLst>
      <p:ext uri="{BB962C8B-B14F-4D97-AF65-F5344CB8AC3E}">
        <p14:creationId xmlns:p14="http://schemas.microsoft.com/office/powerpoint/2010/main" val="71834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Pct val="25000"/>
              <a:buFontTx/>
              <a:buNone/>
              <a:tabLst/>
              <a:defRPr/>
            </a:pPr>
            <a:endParaRPr lang="en-US" altLang="ja-JP" sz="1000" dirty="0" smtClean="0"/>
          </a:p>
        </p:txBody>
      </p:sp>
    </p:spTree>
    <p:extLst>
      <p:ext uri="{BB962C8B-B14F-4D97-AF65-F5344CB8AC3E}">
        <p14:creationId xmlns:p14="http://schemas.microsoft.com/office/powerpoint/2010/main" val="42376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401353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092243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65223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lang="en-US" altLang="ja-JP" dirty="0" smtClean="0"/>
          </a:p>
        </p:txBody>
      </p:sp>
    </p:spTree>
    <p:extLst>
      <p:ext uri="{BB962C8B-B14F-4D97-AF65-F5344CB8AC3E}">
        <p14:creationId xmlns:p14="http://schemas.microsoft.com/office/powerpoint/2010/main" val="1434792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466465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lang="en-US" dirty="0" smtClean="0"/>
          </a:p>
        </p:txBody>
      </p:sp>
    </p:spTree>
    <p:extLst>
      <p:ext uri="{BB962C8B-B14F-4D97-AF65-F5344CB8AC3E}">
        <p14:creationId xmlns:p14="http://schemas.microsoft.com/office/powerpoint/2010/main" val="1566968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451700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1167581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76575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984406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496520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85754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80547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88902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4984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dirty="0"/>
          </a:p>
        </p:txBody>
      </p:sp>
    </p:spTree>
    <p:extLst>
      <p:ext uri="{BB962C8B-B14F-4D97-AF65-F5344CB8AC3E}">
        <p14:creationId xmlns:p14="http://schemas.microsoft.com/office/powerpoint/2010/main" val="382711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22758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48913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35923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023986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877444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48539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32713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56238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93156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6" name="Shape 50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68497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8" name="Shape 51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80905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10247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4" name="Shape 55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30481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1665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a:p>
        </p:txBody>
      </p:sp>
    </p:spTree>
    <p:extLst>
      <p:ext uri="{BB962C8B-B14F-4D97-AF65-F5344CB8AC3E}">
        <p14:creationId xmlns:p14="http://schemas.microsoft.com/office/powerpoint/2010/main" val="207528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028850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350044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42387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4" name="Shape 62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19464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7" name="Shape 63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931559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64645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6" name="Shape 6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065291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1" name="Shape 69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8920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982633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3144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dirty="0"/>
          </a:p>
        </p:txBody>
      </p:sp>
    </p:spTree>
    <p:extLst>
      <p:ext uri="{BB962C8B-B14F-4D97-AF65-F5344CB8AC3E}">
        <p14:creationId xmlns:p14="http://schemas.microsoft.com/office/powerpoint/2010/main" val="4129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dirty="0"/>
          </a:p>
        </p:txBody>
      </p:sp>
    </p:spTree>
    <p:extLst>
      <p:ext uri="{BB962C8B-B14F-4D97-AF65-F5344CB8AC3E}">
        <p14:creationId xmlns:p14="http://schemas.microsoft.com/office/powerpoint/2010/main" val="86572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lang="en-US" sz="1000" dirty="0" smtClean="0"/>
          </a:p>
        </p:txBody>
      </p:sp>
    </p:spTree>
    <p:extLst>
      <p:ext uri="{BB962C8B-B14F-4D97-AF65-F5344CB8AC3E}">
        <p14:creationId xmlns:p14="http://schemas.microsoft.com/office/powerpoint/2010/main" val="1485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dirty="0"/>
          </a:p>
        </p:txBody>
      </p:sp>
    </p:spTree>
    <p:extLst>
      <p:ext uri="{BB962C8B-B14F-4D97-AF65-F5344CB8AC3E}">
        <p14:creationId xmlns:p14="http://schemas.microsoft.com/office/powerpoint/2010/main" val="200704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Shape 6"/>
        <p:cNvGrpSpPr/>
        <p:nvPr/>
      </p:nvGrpSpPr>
      <p:grpSpPr>
        <a:xfrm>
          <a:off x="0" y="0"/>
          <a:ext cx="0" cy="0"/>
          <a:chOff x="0" y="0"/>
          <a:chExt cx="0" cy="0"/>
        </a:xfrm>
      </p:grpSpPr>
      <p:sp>
        <p:nvSpPr>
          <p:cNvPr id="7" name="Shape 7"/>
          <p:cNvSpPr txBox="1">
            <a:spLocks noGrp="1"/>
          </p:cNvSpPr>
          <p:nvPr>
            <p:ph type="body" idx="1"/>
          </p:nvPr>
        </p:nvSpPr>
        <p:spPr>
          <a:xfrm>
            <a:off x="357867" y="1655146"/>
            <a:ext cx="9976200" cy="5430599"/>
          </a:xfrm>
          <a:prstGeom prst="rect">
            <a:avLst/>
          </a:prstGeom>
          <a:noFill/>
          <a:ln>
            <a:noFill/>
          </a:ln>
        </p:spPr>
        <p:txBody>
          <a:bodyPr lIns="64650" tIns="64650" rIns="64650" bIns="64650" anchor="t" anchorCtr="0"/>
          <a:lstStyle>
            <a:lvl1pPr marL="215900" lvl="0" indent="165100" algn="l" rtl="0">
              <a:lnSpc>
                <a:spcPct val="90000"/>
              </a:lnSpc>
              <a:spcBef>
                <a:spcPts val="900"/>
              </a:spcBef>
              <a:buClr>
                <a:srgbClr val="1E4E79"/>
              </a:buClr>
              <a:buSzPct val="58823"/>
              <a:buFont typeface="Arial"/>
              <a:buChar char="•"/>
              <a:defRPr sz="1700">
                <a:solidFill>
                  <a:srgbClr val="1E4E79"/>
                </a:solidFill>
                <a:latin typeface="MS Gothic" charset="-128"/>
                <a:ea typeface="MS Gothic" charset="-128"/>
                <a:cs typeface="MS Gothic" charset="-128"/>
              </a:defRPr>
            </a:lvl1pPr>
            <a:lvl2pPr marL="660400" lvl="1" indent="139700" algn="l" rtl="0">
              <a:lnSpc>
                <a:spcPct val="90000"/>
              </a:lnSpc>
              <a:spcBef>
                <a:spcPts val="500"/>
              </a:spcBef>
              <a:buClr>
                <a:srgbClr val="1E4E79"/>
              </a:buClr>
              <a:buSzPct val="58823"/>
              <a:buFont typeface="Arial"/>
              <a:buChar char="•"/>
              <a:defRPr sz="1700">
                <a:solidFill>
                  <a:srgbClr val="1E4E79"/>
                </a:solidFill>
              </a:defRPr>
            </a:lvl2pPr>
            <a:lvl3pPr marL="1092200" lvl="2" indent="114300" algn="l" rtl="0">
              <a:lnSpc>
                <a:spcPct val="90000"/>
              </a:lnSpc>
              <a:spcBef>
                <a:spcPts val="500"/>
              </a:spcBef>
              <a:buClr>
                <a:srgbClr val="1E4E79"/>
              </a:buClr>
              <a:buSzPct val="58823"/>
              <a:buFont typeface="Arial"/>
              <a:buChar char="•"/>
              <a:defRPr sz="1700">
                <a:solidFill>
                  <a:srgbClr val="1E4E79"/>
                </a:solidFill>
              </a:defRPr>
            </a:lvl3pPr>
            <a:lvl4pPr marL="1524000" lvl="3" indent="101600" algn="l" rtl="0">
              <a:lnSpc>
                <a:spcPct val="90000"/>
              </a:lnSpc>
              <a:spcBef>
                <a:spcPts val="500"/>
              </a:spcBef>
              <a:buClr>
                <a:srgbClr val="1E4E79"/>
              </a:buClr>
              <a:buSzPct val="58823"/>
              <a:buFont typeface="Arial"/>
              <a:buChar char="•"/>
              <a:defRPr sz="1700">
                <a:solidFill>
                  <a:srgbClr val="1E4E79"/>
                </a:solidFill>
              </a:defRPr>
            </a:lvl4pPr>
            <a:lvl5pPr marL="1955800" lvl="4" indent="114300" algn="l" rtl="0">
              <a:lnSpc>
                <a:spcPct val="90000"/>
              </a:lnSpc>
              <a:spcBef>
                <a:spcPts val="500"/>
              </a:spcBef>
              <a:buClr>
                <a:srgbClr val="1E4E79"/>
              </a:buClr>
              <a:buSzPct val="58823"/>
              <a:buFont typeface="Arial"/>
              <a:buChar char="•"/>
              <a:defRPr sz="1700">
                <a:solidFill>
                  <a:srgbClr val="1E4E79"/>
                </a:solidFill>
              </a:defRPr>
            </a:lvl5pPr>
            <a:lvl6pPr marL="2400300" lvl="5" indent="101600" algn="l" rtl="0">
              <a:lnSpc>
                <a:spcPct val="90000"/>
              </a:lnSpc>
              <a:spcBef>
                <a:spcPts val="500"/>
              </a:spcBef>
              <a:buClr>
                <a:srgbClr val="1E4E79"/>
              </a:buClr>
              <a:buSzPct val="58823"/>
              <a:buFont typeface="Arial"/>
              <a:buChar char="•"/>
              <a:defRPr sz="1700">
                <a:solidFill>
                  <a:srgbClr val="1E4E79"/>
                </a:solidFill>
              </a:defRPr>
            </a:lvl6pPr>
            <a:lvl7pPr marL="2832100" lvl="6" indent="101600" algn="l" rtl="0">
              <a:lnSpc>
                <a:spcPct val="90000"/>
              </a:lnSpc>
              <a:spcBef>
                <a:spcPts val="500"/>
              </a:spcBef>
              <a:buClr>
                <a:srgbClr val="1E4E79"/>
              </a:buClr>
              <a:buSzPct val="58823"/>
              <a:buFont typeface="Arial"/>
              <a:buChar char="•"/>
              <a:defRPr sz="1700">
                <a:solidFill>
                  <a:srgbClr val="1E4E79"/>
                </a:solidFill>
              </a:defRPr>
            </a:lvl7pPr>
            <a:lvl8pPr marL="3263900" lvl="7" indent="114300" algn="l" rtl="0">
              <a:lnSpc>
                <a:spcPct val="90000"/>
              </a:lnSpc>
              <a:spcBef>
                <a:spcPts val="500"/>
              </a:spcBef>
              <a:buClr>
                <a:srgbClr val="1E4E79"/>
              </a:buClr>
              <a:buSzPct val="58823"/>
              <a:buFont typeface="Arial"/>
              <a:buChar char="•"/>
              <a:defRPr sz="1700">
                <a:solidFill>
                  <a:srgbClr val="1E4E79"/>
                </a:solidFill>
              </a:defRPr>
            </a:lvl8pPr>
            <a:lvl9pPr marL="3695700" lvl="8" indent="114300" algn="l" rtl="0">
              <a:lnSpc>
                <a:spcPct val="90000"/>
              </a:lnSpc>
              <a:spcBef>
                <a:spcPts val="500"/>
              </a:spcBef>
              <a:buClr>
                <a:srgbClr val="1E4E79"/>
              </a:buClr>
              <a:buSzPct val="58823"/>
              <a:buFont typeface="Arial"/>
              <a:buChar char="•"/>
              <a:defRPr sz="1700">
                <a:solidFill>
                  <a:srgbClr val="1E4E79"/>
                </a:solidFill>
              </a:defRPr>
            </a:lvl9pPr>
          </a:lstStyle>
          <a:p>
            <a:endParaRPr dirty="0"/>
          </a:p>
        </p:txBody>
      </p:sp>
      <p:sp>
        <p:nvSpPr>
          <p:cNvPr id="8" name="Shape 8"/>
          <p:cNvSpPr/>
          <p:nvPr/>
        </p:nvSpPr>
        <p:spPr>
          <a:xfrm>
            <a:off x="20" y="-20"/>
            <a:ext cx="10691999" cy="1032900"/>
          </a:xfrm>
          <a:prstGeom prst="rect">
            <a:avLst/>
          </a:prstGeom>
          <a:solidFill>
            <a:schemeClr val="tx2">
              <a:lumMod val="25000"/>
            </a:schemeClr>
          </a:solidFill>
          <a:ln w="12700" cap="flat" cmpd="sng">
            <a:solidFill>
              <a:srgbClr val="00B0F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j-ea"/>
              <a:ea typeface="+mj-ea"/>
              <a:cs typeface="Calibri"/>
              <a:sym typeface="Calibri"/>
            </a:endParaRPr>
          </a:p>
        </p:txBody>
      </p:sp>
      <p:sp>
        <p:nvSpPr>
          <p:cNvPr id="9" name="Shape 9"/>
          <p:cNvSpPr txBox="1">
            <a:spLocks noGrp="1"/>
          </p:cNvSpPr>
          <p:nvPr>
            <p:ph type="title"/>
          </p:nvPr>
        </p:nvSpPr>
        <p:spPr>
          <a:xfrm>
            <a:off x="1739571" y="1112195"/>
            <a:ext cx="7212899" cy="402300"/>
          </a:xfrm>
          <a:prstGeom prst="rect">
            <a:avLst/>
          </a:prstGeom>
          <a:noFill/>
          <a:ln>
            <a:noFill/>
          </a:ln>
        </p:spPr>
        <p:txBody>
          <a:bodyPr lIns="64650" tIns="64650" rIns="64650" bIns="64650" anchor="ctr" anchorCtr="0"/>
          <a:lstStyle>
            <a:lvl1pPr lvl="0" algn="ctr" rtl="0">
              <a:lnSpc>
                <a:spcPct val="90000"/>
              </a:lnSpc>
              <a:spcBef>
                <a:spcPts val="0"/>
              </a:spcBef>
              <a:buClr>
                <a:srgbClr val="4A4A4A"/>
              </a:buClr>
              <a:buSzPct val="50000"/>
              <a:buFont typeface="Calibri"/>
              <a:buNone/>
              <a:defRPr sz="2000">
                <a:solidFill>
                  <a:srgbClr val="4A4A4A"/>
                </a:solidFill>
                <a:latin typeface="MS Gothic" charset="-128"/>
                <a:ea typeface="MS Gothic" charset="-128"/>
                <a:cs typeface="MS Gothic" charset="-128"/>
              </a:defRPr>
            </a:lvl1pPr>
            <a:lvl2pPr lvl="1" rtl="0">
              <a:spcBef>
                <a:spcPts val="0"/>
              </a:spcBef>
              <a:buClr>
                <a:srgbClr val="4A4A4A"/>
              </a:buClr>
              <a:buSzPct val="50000"/>
              <a:defRPr sz="2000">
                <a:solidFill>
                  <a:srgbClr val="4A4A4A"/>
                </a:solidFill>
              </a:defRPr>
            </a:lvl2pPr>
            <a:lvl3pPr lvl="2" rtl="0">
              <a:spcBef>
                <a:spcPts val="0"/>
              </a:spcBef>
              <a:buClr>
                <a:srgbClr val="4A4A4A"/>
              </a:buClr>
              <a:buSzPct val="50000"/>
              <a:defRPr sz="2000">
                <a:solidFill>
                  <a:srgbClr val="4A4A4A"/>
                </a:solidFill>
              </a:defRPr>
            </a:lvl3pPr>
            <a:lvl4pPr lvl="3" rtl="0">
              <a:spcBef>
                <a:spcPts val="0"/>
              </a:spcBef>
              <a:buClr>
                <a:srgbClr val="4A4A4A"/>
              </a:buClr>
              <a:buSzPct val="50000"/>
              <a:defRPr sz="2000">
                <a:solidFill>
                  <a:srgbClr val="4A4A4A"/>
                </a:solidFill>
              </a:defRPr>
            </a:lvl4pPr>
            <a:lvl5pPr lvl="4" rtl="0">
              <a:spcBef>
                <a:spcPts val="0"/>
              </a:spcBef>
              <a:buClr>
                <a:srgbClr val="4A4A4A"/>
              </a:buClr>
              <a:buSzPct val="50000"/>
              <a:defRPr sz="2000">
                <a:solidFill>
                  <a:srgbClr val="4A4A4A"/>
                </a:solidFill>
              </a:defRPr>
            </a:lvl5pPr>
            <a:lvl6pPr lvl="5" rtl="0">
              <a:spcBef>
                <a:spcPts val="0"/>
              </a:spcBef>
              <a:buClr>
                <a:srgbClr val="4A4A4A"/>
              </a:buClr>
              <a:buSzPct val="50000"/>
              <a:defRPr sz="2000">
                <a:solidFill>
                  <a:srgbClr val="4A4A4A"/>
                </a:solidFill>
              </a:defRPr>
            </a:lvl6pPr>
            <a:lvl7pPr lvl="6" rtl="0">
              <a:spcBef>
                <a:spcPts val="0"/>
              </a:spcBef>
              <a:buClr>
                <a:srgbClr val="4A4A4A"/>
              </a:buClr>
              <a:buSzPct val="50000"/>
              <a:defRPr sz="2000">
                <a:solidFill>
                  <a:srgbClr val="4A4A4A"/>
                </a:solidFill>
              </a:defRPr>
            </a:lvl7pPr>
            <a:lvl8pPr lvl="7" rtl="0">
              <a:spcBef>
                <a:spcPts val="0"/>
              </a:spcBef>
              <a:buClr>
                <a:srgbClr val="4A4A4A"/>
              </a:buClr>
              <a:buSzPct val="50000"/>
              <a:defRPr sz="2000">
                <a:solidFill>
                  <a:srgbClr val="4A4A4A"/>
                </a:solidFill>
              </a:defRPr>
            </a:lvl8pPr>
            <a:lvl9pPr lvl="8" rtl="0">
              <a:spcBef>
                <a:spcPts val="0"/>
              </a:spcBef>
              <a:buClr>
                <a:srgbClr val="4A4A4A"/>
              </a:buClr>
              <a:buSzPct val="50000"/>
              <a:defRPr sz="2000">
                <a:solidFill>
                  <a:srgbClr val="4A4A4A"/>
                </a:solidFill>
              </a:defRPr>
            </a:lvl9pPr>
          </a:lstStyle>
          <a:p>
            <a:endParaRPr/>
          </a:p>
        </p:txBody>
      </p:sp>
      <p:sp>
        <p:nvSpPr>
          <p:cNvPr id="10" name="Shape 10"/>
          <p:cNvSpPr txBox="1">
            <a:spLocks noGrp="1"/>
          </p:cNvSpPr>
          <p:nvPr>
            <p:ph type="subTitle" idx="2"/>
          </p:nvPr>
        </p:nvSpPr>
        <p:spPr>
          <a:xfrm>
            <a:off x="685433" y="35547"/>
            <a:ext cx="9336299" cy="936000"/>
          </a:xfrm>
          <a:prstGeom prst="rect">
            <a:avLst/>
          </a:prstGeom>
          <a:noFill/>
          <a:ln>
            <a:noFill/>
          </a:ln>
        </p:spPr>
        <p:txBody>
          <a:bodyPr lIns="64650" tIns="64650" rIns="64650" bIns="64650" anchor="ctr" anchorCtr="0"/>
          <a:lstStyle>
            <a:lvl1pPr marL="215900" lvl="0" indent="-50800" algn="ctr" rtl="0">
              <a:spcBef>
                <a:spcPts val="0"/>
              </a:spcBef>
              <a:buClr>
                <a:srgbClr val="FFFFFF"/>
              </a:buClr>
              <a:buSzPct val="100000"/>
              <a:buFont typeface="Arial"/>
              <a:buNone/>
              <a:defRPr sz="2500" b="0" i="0" u="none" strike="noStrike" cap="none">
                <a:solidFill>
                  <a:srgbClr val="FFFFFF"/>
                </a:solidFill>
                <a:latin typeface="MS Gothic" charset="-128"/>
                <a:ea typeface="MS Gothic" charset="-128"/>
                <a:cs typeface="MS Gothic" charset="-128"/>
                <a:sym typeface="Arial"/>
              </a:defRPr>
            </a:lvl1pPr>
            <a:lvl2pPr marL="660400" marR="0" lvl="1" indent="-762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2pPr>
            <a:lvl3pPr marL="1092200" marR="0" lvl="2"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3pPr>
            <a:lvl4pPr marL="1524000" marR="0" lvl="3"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4pPr>
            <a:lvl5pPr marL="1955800" marR="0" lvl="4"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5pPr>
            <a:lvl6pPr marL="2400300" marR="0" lvl="5"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6pPr>
            <a:lvl7pPr marL="2832100" marR="0" lvl="6"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7pPr>
            <a:lvl8pPr marL="3263900" marR="0" lvl="7"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8pPr>
            <a:lvl9pPr marL="3695700" marR="0" lvl="8"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9pPr>
          </a:lstStyle>
          <a:p>
            <a:endParaRPr dirty="0"/>
          </a:p>
        </p:txBody>
      </p:sp>
      <p:sp>
        <p:nvSpPr>
          <p:cNvPr id="11" name="Shape 11"/>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n-ea"/>
                <a:ea typeface="+mn-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13" name="Shape 13"/>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sz="1100" dirty="0">
                <a:solidFill>
                  <a:srgbClr val="4A4A4A"/>
                </a:solidFill>
                <a:latin typeface="+mn-ea"/>
                <a:ea typeface="+mn-ea"/>
              </a:rPr>
              <a:t>©</a:t>
            </a:r>
            <a:r>
              <a:rPr lang="en-US" sz="1100" dirty="0" smtClean="0">
                <a:solidFill>
                  <a:srgbClr val="4A4A4A"/>
                </a:solidFill>
                <a:latin typeface="+mn-ea"/>
                <a:ea typeface="+mn-ea"/>
              </a:rPr>
              <a:t>2017 </a:t>
            </a:r>
            <a:r>
              <a:rPr lang="en-US" sz="1100" dirty="0" err="1" smtClean="0">
                <a:solidFill>
                  <a:srgbClr val="4A4A4A"/>
                </a:solidFill>
                <a:latin typeface="+mn-ea"/>
                <a:ea typeface="+mn-ea"/>
              </a:rPr>
              <a:t>Daieikikou</a:t>
            </a:r>
            <a:r>
              <a:rPr lang="en-US" sz="1100" dirty="0" smtClean="0">
                <a:solidFill>
                  <a:srgbClr val="4A4A4A"/>
                </a:solidFill>
                <a:latin typeface="+mn-ea"/>
                <a:ea typeface="+mn-ea"/>
              </a:rPr>
              <a:t> </a:t>
            </a:r>
            <a:r>
              <a:rPr lang="en-US" sz="1100" dirty="0">
                <a:solidFill>
                  <a:srgbClr val="4A4A4A"/>
                </a:solidFill>
                <a:latin typeface="+mn-ea"/>
                <a:ea typeface="+mn-ea"/>
              </a:rPr>
              <a:t>Co., Ltd. All Right Reserved</a:t>
            </a:r>
          </a:p>
        </p:txBody>
      </p:sp>
      <p:pic>
        <p:nvPicPr>
          <p:cNvPr id="2" name="図 1"/>
          <p:cNvPicPr>
            <a:picLocks noChangeAspect="1"/>
          </p:cNvPicPr>
          <p:nvPr userDrawn="1"/>
        </p:nvPicPr>
        <p:blipFill>
          <a:blip r:embed="rId2"/>
          <a:stretch>
            <a:fillRect/>
          </a:stretch>
        </p:blipFill>
        <p:spPr>
          <a:xfrm>
            <a:off x="9223473" y="6951065"/>
            <a:ext cx="1370536" cy="5506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タイトル スライド 1">
    <p:spTree>
      <p:nvGrpSpPr>
        <p:cNvPr id="1" name="Shape 14"/>
        <p:cNvGrpSpPr/>
        <p:nvPr/>
      </p:nvGrpSpPr>
      <p:grpSpPr>
        <a:xfrm>
          <a:off x="0" y="0"/>
          <a:ext cx="0" cy="0"/>
          <a:chOff x="0" y="0"/>
          <a:chExt cx="0" cy="0"/>
        </a:xfrm>
      </p:grpSpPr>
      <p:sp>
        <p:nvSpPr>
          <p:cNvPr id="15" name="Shape 15"/>
          <p:cNvSpPr/>
          <p:nvPr/>
        </p:nvSpPr>
        <p:spPr>
          <a:xfrm>
            <a:off x="0" y="239520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S Gothic" charset="-128"/>
              <a:ea typeface="MS Gothic" charset="-128"/>
              <a:cs typeface="MS Gothic" charset="-128"/>
              <a:sym typeface="Calibri"/>
            </a:endParaRPr>
          </a:p>
        </p:txBody>
      </p:sp>
      <p:pic>
        <p:nvPicPr>
          <p:cNvPr id="2" name="図 1"/>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見出し スライド 1 1">
    <p:spTree>
      <p:nvGrpSpPr>
        <p:cNvPr id="1" name="Shape 19"/>
        <p:cNvGrpSpPr/>
        <p:nvPr/>
      </p:nvGrpSpPr>
      <p:grpSpPr>
        <a:xfrm>
          <a:off x="0" y="0"/>
          <a:ext cx="0" cy="0"/>
          <a:chOff x="0" y="0"/>
          <a:chExt cx="0" cy="0"/>
        </a:xfrm>
      </p:grpSpPr>
      <p:sp>
        <p:nvSpPr>
          <p:cNvPr id="20" name="Shape 20"/>
          <p:cNvSpPr/>
          <p:nvPr/>
        </p:nvSpPr>
        <p:spPr>
          <a:xfrm>
            <a:off x="0" y="325726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Calibri"/>
              <a:ea typeface="Calibri"/>
              <a:cs typeface="Calibri"/>
              <a:sym typeface="Calibri"/>
            </a:endParaRPr>
          </a:p>
        </p:txBody>
      </p:sp>
      <p:sp>
        <p:nvSpPr>
          <p:cNvPr id="22" name="Shape 22"/>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altLang="ja-JP" sz="1100" b="0" i="0" u="none" strike="noStrike" cap="none" dirty="0" smtClean="0">
                <a:solidFill>
                  <a:srgbClr val="4A4A4A"/>
                </a:solidFill>
                <a:latin typeface="+mn-ea"/>
                <a:ea typeface="Arial"/>
                <a:cs typeface="Arial"/>
                <a:sym typeface="Arial"/>
              </a:rPr>
              <a:t>©2017 </a:t>
            </a:r>
            <a:r>
              <a:rPr lang="en-US" altLang="ja-JP" sz="1100" b="0" i="0" u="none" strike="noStrike" cap="none" dirty="0" err="1" smtClean="0">
                <a:solidFill>
                  <a:srgbClr val="4A4A4A"/>
                </a:solidFill>
                <a:latin typeface="+mn-ea"/>
                <a:ea typeface="Arial"/>
                <a:cs typeface="Arial"/>
                <a:sym typeface="Arial"/>
              </a:rPr>
              <a:t>Daieikikou</a:t>
            </a:r>
            <a:r>
              <a:rPr lang="en-US" altLang="ja-JP" sz="1100" b="0" i="0" u="none" strike="noStrike" cap="none" dirty="0" smtClean="0">
                <a:solidFill>
                  <a:srgbClr val="4A4A4A"/>
                </a:solidFill>
                <a:latin typeface="+mn-ea"/>
                <a:ea typeface="Arial"/>
                <a:cs typeface="Arial"/>
                <a:sym typeface="Arial"/>
              </a:rPr>
              <a:t> Co., Ltd. All Right Reserved</a:t>
            </a:r>
            <a:endParaRPr lang="en-US" altLang="ja-JP" sz="1100" b="0" i="0" u="none" strike="noStrike" cap="none" dirty="0">
              <a:solidFill>
                <a:srgbClr val="4A4A4A"/>
              </a:solidFill>
              <a:latin typeface="+mn-ea"/>
              <a:ea typeface="Arial"/>
              <a:cs typeface="Arial"/>
              <a:sym typeface="Arial"/>
            </a:endParaRPr>
          </a:p>
        </p:txBody>
      </p:sp>
      <p:sp>
        <p:nvSpPr>
          <p:cNvPr id="23" name="Shape 23"/>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j-ea"/>
                <a:ea typeface="+mj-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24" name="Shape 24"/>
          <p:cNvSpPr txBox="1">
            <a:spLocks noGrp="1"/>
          </p:cNvSpPr>
          <p:nvPr>
            <p:ph type="title"/>
          </p:nvPr>
        </p:nvSpPr>
        <p:spPr>
          <a:xfrm>
            <a:off x="776566" y="4242459"/>
            <a:ext cx="9138899" cy="1192199"/>
          </a:xfrm>
          <a:prstGeom prst="rect">
            <a:avLst/>
          </a:prstGeom>
          <a:noFill/>
          <a:ln>
            <a:noFill/>
          </a:ln>
        </p:spPr>
        <p:txBody>
          <a:bodyPr lIns="64650" tIns="64650" rIns="64650" bIns="64650" anchor="ctr" anchorCtr="0"/>
          <a:lstStyle>
            <a:lvl1pPr lvl="0" algn="ctr" rtl="0">
              <a:spcBef>
                <a:spcPts val="0"/>
              </a:spcBef>
              <a:buNone/>
              <a:defRPr sz="5100">
                <a:solidFill>
                  <a:srgbClr val="FFFFFF"/>
                </a:solidFill>
                <a:latin typeface="MS Gothic" charset="-128"/>
                <a:ea typeface="MS Gothic" charset="-128"/>
                <a:cs typeface="MS Gothic" charset="-128"/>
              </a:defRPr>
            </a:lvl1pPr>
            <a:lvl2pPr lvl="1" rtl="0">
              <a:spcBef>
                <a:spcPts val="0"/>
              </a:spcBef>
              <a:buNone/>
              <a:defRPr sz="1000"/>
            </a:lvl2pPr>
            <a:lvl3pPr lvl="2" rtl="0">
              <a:spcBef>
                <a:spcPts val="0"/>
              </a:spcBef>
              <a:buNone/>
              <a:defRPr sz="1000"/>
            </a:lvl3pPr>
            <a:lvl4pPr lvl="3" rtl="0">
              <a:spcBef>
                <a:spcPts val="0"/>
              </a:spcBef>
              <a:buNone/>
              <a:defRPr sz="1000"/>
            </a:lvl4pPr>
            <a:lvl5pPr lvl="4" rtl="0">
              <a:spcBef>
                <a:spcPts val="0"/>
              </a:spcBef>
              <a:buNone/>
              <a:defRPr sz="1000"/>
            </a:lvl5pPr>
            <a:lvl6pPr lvl="5" rtl="0">
              <a:spcBef>
                <a:spcPts val="0"/>
              </a:spcBef>
              <a:buNone/>
              <a:defRPr sz="1000"/>
            </a:lvl6pPr>
            <a:lvl7pPr lvl="6" rtl="0">
              <a:spcBef>
                <a:spcPts val="0"/>
              </a:spcBef>
              <a:buNone/>
              <a:defRPr sz="1000"/>
            </a:lvl7pPr>
            <a:lvl8pPr lvl="7" rtl="0">
              <a:spcBef>
                <a:spcPts val="0"/>
              </a:spcBef>
              <a:buNone/>
              <a:defRPr sz="1000"/>
            </a:lvl8pPr>
            <a:lvl9pPr lvl="8">
              <a:spcBef>
                <a:spcPts val="0"/>
              </a:spcBef>
              <a:buNone/>
              <a:defRPr sz="1000"/>
            </a:lvl9pPr>
          </a:lstStyle>
          <a:p>
            <a:endParaRPr dirty="0"/>
          </a:p>
        </p:txBody>
      </p:sp>
      <p:pic>
        <p:nvPicPr>
          <p:cNvPr id="7" name="図 6"/>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25.png"/><Relationship Id="rId5" Type="http://schemas.openxmlformats.org/officeDocument/2006/relationships/image" Target="../media/image87.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94.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94.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7" name="Shape 17"/>
          <p:cNvSpPr txBox="1"/>
          <p:nvPr/>
        </p:nvSpPr>
        <p:spPr>
          <a:xfrm>
            <a:off x="1184511" y="42309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en-US" sz="6000" b="0" i="0" u="none" strike="noStrike" cap="none" dirty="0" err="1" smtClean="0">
                <a:solidFill>
                  <a:schemeClr val="accent4">
                    <a:lumMod val="20000"/>
                    <a:lumOff val="80000"/>
                  </a:schemeClr>
                </a:solidFill>
                <a:latin typeface="+mj-ea"/>
                <a:ea typeface="+mj-ea"/>
                <a:cs typeface="MS PGothic" charset="-128"/>
                <a:sym typeface="Arial"/>
              </a:rPr>
              <a:t>Choregraphe</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dirty="0" err="1">
                <a:solidFill>
                  <a:schemeClr val="accent4">
                    <a:lumMod val="20000"/>
                    <a:lumOff val="80000"/>
                  </a:schemeClr>
                </a:solidFill>
                <a:latin typeface="MS Gothic" charset="-128"/>
                <a:ea typeface="MS Gothic" charset="-128"/>
                <a:cs typeface="MS Gothic" charset="-128"/>
              </a:rPr>
              <a:t>入門編</a:t>
            </a:r>
            <a:endParaRPr lang="en-US" altLang="ja-JP" sz="6000" dirty="0">
              <a:solidFill>
                <a:schemeClr val="accent4">
                  <a:lumMod val="20000"/>
                  <a:lumOff val="80000"/>
                </a:schemeClr>
              </a:solidFill>
              <a:latin typeface="MS Gothic" charset="-128"/>
              <a:ea typeface="MS Gothic" charset="-128"/>
              <a:cs typeface="MS Gothic" charset="-128"/>
            </a:endParaRPr>
          </a:p>
          <a:p>
            <a:pPr marL="0" marR="0" lvl="0" indent="0" algn="ctr" rtl="0">
              <a:lnSpc>
                <a:spcPct val="100000"/>
              </a:lnSpc>
              <a:spcBef>
                <a:spcPts val="0"/>
              </a:spcBef>
              <a:spcAft>
                <a:spcPts val="0"/>
              </a:spcAft>
              <a:buClr>
                <a:schemeClr val="lt1"/>
              </a:buClr>
              <a:buSzPct val="25000"/>
              <a:buFont typeface="Arial"/>
              <a:buNone/>
            </a:pP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
        <p:nvSpPr>
          <p:cNvPr id="8" name="Shape 16"/>
          <p:cNvSpPr txBox="1"/>
          <p:nvPr/>
        </p:nvSpPr>
        <p:spPr>
          <a:xfrm>
            <a:off x="3100680" y="4230960"/>
            <a:ext cx="4490699" cy="12212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rgbClr val="BBD6EE"/>
              </a:buClr>
              <a:buSzPct val="25000"/>
              <a:buFont typeface="Arial"/>
              <a:buNone/>
            </a:pPr>
            <a:endParaRPr lang="en-US" sz="6300" b="0" i="0" u="none" strike="noStrike" cap="none" dirty="0">
              <a:solidFill>
                <a:schemeClr val="accent4">
                  <a:lumMod val="20000"/>
                  <a:lumOff val="80000"/>
                </a:schemeClr>
              </a:solidFill>
              <a:latin typeface="MS Gothic" charset="-128"/>
              <a:ea typeface="MS Gothic" charset="-128"/>
              <a:cs typeface="MS Gothic" charset="-128"/>
              <a:sym typeface="Arial"/>
            </a:endParaRPr>
          </a:p>
        </p:txBody>
      </p:sp>
      <p:sp>
        <p:nvSpPr>
          <p:cNvPr id="4" name="Shape 17"/>
          <p:cNvSpPr txBox="1"/>
          <p:nvPr/>
        </p:nvSpPr>
        <p:spPr>
          <a:xfrm>
            <a:off x="1184511" y="28566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b="0" i="0" u="none" strike="noStrike" cap="none" dirty="0" smtClean="0">
                <a:solidFill>
                  <a:schemeClr val="accent4">
                    <a:lumMod val="20000"/>
                    <a:lumOff val="80000"/>
                  </a:schemeClr>
                </a:solidFill>
                <a:latin typeface="+mj-ea"/>
                <a:ea typeface="+mj-ea"/>
                <a:cs typeface="MS PGothic" charset="-128"/>
                <a:sym typeface="Arial"/>
              </a:rPr>
              <a:t>	</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ＮＡＯ　プログラミング</a:t>
            </a: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ChoregrapheとNAOを接続する</a:t>
            </a:r>
          </a:p>
        </p:txBody>
      </p:sp>
      <p:sp>
        <p:nvSpPr>
          <p:cNvPr id="79" name="Shape 7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a:solidFill>
                  <a:srgbClr val="1E4E79"/>
                </a:solidFill>
                <a:sym typeface="Arial"/>
              </a:rPr>
              <a:t>NAOの電源を入れる</a:t>
            </a:r>
            <a:endParaRPr lang="en-US" sz="1700" b="0" i="0" u="none" strike="noStrike" cap="none" dirty="0">
              <a:solidFill>
                <a:srgbClr val="1E4E79"/>
              </a:solidFill>
              <a:sym typeface="Arial"/>
            </a:endParaRPr>
          </a:p>
          <a:p>
            <a:pPr marL="0" marR="0" lvl="0" indent="31750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しっかりと立ち上がるまで待つ</a:t>
            </a: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PCからChoregrapheを起動する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上部のツールバーから扇形で緑色のwifiマークをクリックする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一覧から目的のロボットを選択し接続する</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pic>
        <p:nvPicPr>
          <p:cNvPr id="80" name="Shape 80"/>
          <p:cNvPicPr preferRelativeResize="0"/>
          <p:nvPr/>
        </p:nvPicPr>
        <p:blipFill rotWithShape="1">
          <a:blip r:embed="rId3">
            <a:alphaModFix/>
          </a:blip>
          <a:srcRect/>
          <a:stretch/>
        </p:blipFill>
        <p:spPr>
          <a:xfrm>
            <a:off x="1792216" y="2530496"/>
            <a:ext cx="7531499" cy="698400"/>
          </a:xfrm>
          <a:prstGeom prst="rect">
            <a:avLst/>
          </a:prstGeom>
          <a:noFill/>
          <a:ln>
            <a:noFill/>
          </a:ln>
        </p:spPr>
      </p:pic>
      <p:pic>
        <p:nvPicPr>
          <p:cNvPr id="81" name="Shape 81"/>
          <p:cNvPicPr preferRelativeResize="0"/>
          <p:nvPr/>
        </p:nvPicPr>
        <p:blipFill rotWithShape="1">
          <a:blip r:embed="rId4">
            <a:alphaModFix/>
          </a:blip>
          <a:srcRect/>
          <a:stretch/>
        </p:blipFill>
        <p:spPr>
          <a:xfrm>
            <a:off x="3456532" y="3621810"/>
            <a:ext cx="4860300" cy="2732100"/>
          </a:xfrm>
          <a:prstGeom prst="rect">
            <a:avLst/>
          </a:prstGeom>
          <a:noFill/>
          <a:ln>
            <a:noFill/>
          </a:ln>
        </p:spPr>
      </p:pic>
      <p:sp>
        <p:nvSpPr>
          <p:cNvPr id="82" name="Shape 82"/>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セッティング</a:t>
            </a:r>
          </a:p>
        </p:txBody>
      </p:sp>
      <p:sp>
        <p:nvSpPr>
          <p:cNvPr id="83" name="Shape 8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各種ファイルの役割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保存ファイルについて</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910" t="2006"/>
          <a:stretch/>
        </p:blipFill>
        <p:spPr>
          <a:xfrm>
            <a:off x="2643187" y="1557338"/>
            <a:ext cx="5471057" cy="2092356"/>
          </a:xfrm>
          <a:prstGeom prst="rect">
            <a:avLst/>
          </a:prstGeom>
          <a:effectLst/>
        </p:spPr>
      </p:pic>
      <p:graphicFrame>
        <p:nvGraphicFramePr>
          <p:cNvPr id="7" name="表 6"/>
          <p:cNvGraphicFramePr>
            <a:graphicFrameLocks noGrp="1"/>
          </p:cNvGraphicFramePr>
          <p:nvPr>
            <p:extLst>
              <p:ext uri="{D42A27DB-BD31-4B8C-83A1-F6EECF244321}">
                <p14:modId xmlns:p14="http://schemas.microsoft.com/office/powerpoint/2010/main" val="1675619416"/>
              </p:ext>
            </p:extLst>
          </p:nvPr>
        </p:nvGraphicFramePr>
        <p:xfrm>
          <a:off x="685431" y="3914773"/>
          <a:ext cx="9336301" cy="2857504"/>
        </p:xfrm>
        <a:graphic>
          <a:graphicData uri="http://schemas.openxmlformats.org/drawingml/2006/table">
            <a:tbl>
              <a:tblPr firstRow="1" bandRow="1">
                <a:tableStyleId>{EBB7D646-D31D-4435-8363-D747468922E7}</a:tableStyleId>
              </a:tblPr>
              <a:tblGrid>
                <a:gridCol w="1914894"/>
                <a:gridCol w="7421407"/>
              </a:tblGrid>
              <a:tr h="714376">
                <a:tc>
                  <a:txBody>
                    <a:bodyPr/>
                    <a:lstStyle/>
                    <a:p>
                      <a:r>
                        <a:rPr kumimoji="1" lang="en-US" altLang="ja-JP" sz="2000" dirty="0" err="1" smtClean="0"/>
                        <a:t>behavior.xar</a:t>
                      </a:r>
                      <a:endParaRPr kumimoji="1" lang="ja-JP" altLang="en-US" sz="2000" dirty="0"/>
                    </a:p>
                  </a:txBody>
                  <a:tcPr/>
                </a:tc>
                <a:tc>
                  <a:txBody>
                    <a:bodyPr/>
                    <a:lstStyle/>
                    <a:p>
                      <a:r>
                        <a:rPr kumimoji="1" lang="en-US" altLang="ja-JP" sz="1600" dirty="0" smtClean="0"/>
                        <a:t>Python</a:t>
                      </a:r>
                      <a:r>
                        <a:rPr kumimoji="1" lang="ja-JP" altLang="en-US" sz="1600" dirty="0" smtClean="0"/>
                        <a:t>ボックス内のコードやボックスの座標数値が記載されているファイル</a:t>
                      </a:r>
                      <a:endParaRPr kumimoji="1" lang="ja-JP" altLang="en-US" sz="1600" dirty="0"/>
                    </a:p>
                  </a:txBody>
                  <a:tcPr/>
                </a:tc>
              </a:tr>
              <a:tr h="714376">
                <a:tc>
                  <a:txBody>
                    <a:bodyPr/>
                    <a:lstStyle/>
                    <a:p>
                      <a:r>
                        <a:rPr kumimoji="1" lang="en-US" altLang="ja-JP" sz="2000" dirty="0" err="1" smtClean="0"/>
                        <a:t>icon.png</a:t>
                      </a:r>
                      <a:endParaRPr kumimoji="1" lang="ja-JP" altLang="en-US" sz="2000" dirty="0"/>
                    </a:p>
                  </a:txBody>
                  <a:tcPr/>
                </a:tc>
                <a:tc>
                  <a:txBody>
                    <a:bodyPr/>
                    <a:lstStyle/>
                    <a:p>
                      <a:r>
                        <a:rPr kumimoji="1" lang="ja-JP" altLang="en-US" sz="1600" dirty="0" smtClean="0"/>
                        <a:t>アプリのアイコン画像ファイル</a:t>
                      </a:r>
                      <a:r>
                        <a:rPr kumimoji="1" lang="en-US" altLang="ja-JP" sz="1600" dirty="0" smtClean="0"/>
                        <a:t/>
                      </a:r>
                      <a:br>
                        <a:rPr kumimoji="1" lang="en-US" altLang="ja-JP" sz="1600" dirty="0" smtClean="0"/>
                      </a:br>
                      <a:r>
                        <a:rPr kumimoji="1" lang="ja-JP" altLang="en-US" sz="1600" dirty="0" smtClean="0"/>
                        <a:t>プロパティから変更</a:t>
                      </a:r>
                      <a:endParaRPr kumimoji="1" lang="ja-JP" altLang="en-US" sz="1600" dirty="0"/>
                    </a:p>
                  </a:txBody>
                  <a:tcPr/>
                </a:tc>
              </a:tr>
              <a:tr h="714376">
                <a:tc>
                  <a:txBody>
                    <a:bodyPr/>
                    <a:lstStyle/>
                    <a:p>
                      <a:r>
                        <a:rPr kumimoji="1" lang="en-US" altLang="ja-JP" sz="2000" dirty="0" err="1" smtClean="0"/>
                        <a:t>manifest.xml</a:t>
                      </a:r>
                      <a:endParaRPr kumimoji="1" lang="ja-JP" altLang="en-US" sz="2000" dirty="0"/>
                    </a:p>
                  </a:txBody>
                  <a:tcPr/>
                </a:tc>
                <a:tc>
                  <a:txBody>
                    <a:bodyPr/>
                    <a:lstStyle/>
                    <a:p>
                      <a:r>
                        <a:rPr kumimoji="1" lang="ja-JP" altLang="en-US" sz="1600" dirty="0" smtClean="0"/>
                        <a:t>プロパティ情報などが記載されているファイル</a:t>
                      </a:r>
                      <a:endParaRPr kumimoji="1" lang="ja-JP" altLang="en-US" sz="1600" dirty="0"/>
                    </a:p>
                  </a:txBody>
                  <a:tcPr/>
                </a:tc>
              </a:tr>
              <a:tr h="714376">
                <a:tc>
                  <a:txBody>
                    <a:bodyPr/>
                    <a:lstStyle/>
                    <a:p>
                      <a:r>
                        <a:rPr kumimoji="1" lang="en-US" altLang="ja-JP" sz="2000" dirty="0" smtClean="0"/>
                        <a:t>***.</a:t>
                      </a:r>
                      <a:r>
                        <a:rPr kumimoji="1" lang="en-US" altLang="ja-JP" sz="2000" dirty="0" err="1" smtClean="0"/>
                        <a:t>pml</a:t>
                      </a:r>
                      <a:endParaRPr kumimoji="1" lang="ja-JP" altLang="en-US" sz="2000" dirty="0"/>
                    </a:p>
                  </a:txBody>
                  <a:tcPr/>
                </a:tc>
                <a:tc>
                  <a:txBody>
                    <a:bodyPr/>
                    <a:lstStyle/>
                    <a:p>
                      <a:r>
                        <a:rPr kumimoji="1" lang="ja-JP" altLang="en-US" sz="1600" dirty="0" smtClean="0"/>
                        <a:t>これらのファイルの階層管理を行っているファイル</a:t>
                      </a:r>
                      <a:endParaRPr kumimoji="1" lang="ja-JP" altLang="en-US" sz="1600" dirty="0"/>
                    </a:p>
                  </a:txBody>
                  <a:tcPr/>
                </a:tc>
              </a:tr>
            </a:tbl>
          </a:graphicData>
        </a:graphic>
      </p:graphicFrame>
    </p:spTree>
    <p:extLst>
      <p:ext uri="{BB962C8B-B14F-4D97-AF65-F5344CB8AC3E}">
        <p14:creationId xmlns:p14="http://schemas.microsoft.com/office/powerpoint/2010/main" val="1671546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ボタンを押して、プロジェクトに名前を付けて、作成場　　所を決めたら保存しましょう。</a:t>
            </a:r>
            <a:endParaRPr kumimoji="1" lang="en-US" altLang="ja-JP" dirty="0" smtClean="0"/>
          </a:p>
          <a:p>
            <a:r>
              <a:rPr kumimoji="1" lang="ja-JP" altLang="en-US" dirty="0" smtClean="0"/>
              <a:t>正常に保存されるとプロパティボタン上のプロジェクト名が変わります。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プロジェクトの保存</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アプリの保存方法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9378" t="10267" r="9503" b="25798"/>
          <a:stretch/>
        </p:blipFill>
        <p:spPr bwMode="auto">
          <a:xfrm>
            <a:off x="685433" y="2234912"/>
            <a:ext cx="4643805" cy="2202459"/>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744" t="9676" r="74061" b="71556"/>
          <a:stretch/>
        </p:blipFill>
        <p:spPr bwMode="auto">
          <a:xfrm>
            <a:off x="6482294" y="2234912"/>
            <a:ext cx="3218918" cy="2202459"/>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750107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コレグラフを開き、</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smtClean="0"/>
              <a:t>***.</a:t>
            </a:r>
            <a:r>
              <a:rPr kumimoji="1" lang="en-US" altLang="ja-JP" dirty="0" err="1" smtClean="0"/>
              <a:t>pml</a:t>
            </a:r>
            <a:r>
              <a:rPr kumimoji="1" lang="ja-JP" altLang="en-US" dirty="0" smtClean="0"/>
              <a:t>ファイルを選択して、プロジェクトを開きます。</a:t>
            </a:r>
            <a:endParaRPr kumimoji="1" lang="en-US" altLang="ja-JP" dirty="0" smtClean="0"/>
          </a:p>
          <a:p>
            <a:r>
              <a:rPr kumimoji="1" lang="ja-JP" altLang="en-US" dirty="0" smtClean="0"/>
              <a:t>正常に開かれるとプロジェクトの内容が表示されます。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プロジェクトファイルを開く</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アプリの編集方法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4744" t="3165" r="4804" b="43025"/>
          <a:stretch/>
        </p:blipFill>
        <p:spPr bwMode="auto">
          <a:xfrm>
            <a:off x="5854227" y="2029775"/>
            <a:ext cx="4167505" cy="198247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a:blip r:embed="rId4">
            <a:extLst>
              <a:ext uri="{28A0092B-C50C-407E-A947-70E740481C1C}">
                <a14:useLocalDpi xmlns:a14="http://schemas.microsoft.com/office/drawing/2010/main" val="0"/>
              </a:ext>
            </a:extLst>
          </a:blip>
          <a:stretch>
            <a:fillRect/>
          </a:stretch>
        </p:blipFill>
        <p:spPr>
          <a:xfrm>
            <a:off x="685433" y="2029775"/>
            <a:ext cx="4323080" cy="1724660"/>
          </a:xfrm>
          <a:prstGeom prst="rect">
            <a:avLst/>
          </a:prstGeom>
        </p:spPr>
      </p:pic>
    </p:spTree>
    <p:extLst>
      <p:ext uri="{BB962C8B-B14F-4D97-AF65-F5344CB8AC3E}">
        <p14:creationId xmlns:p14="http://schemas.microsoft.com/office/powerpoint/2010/main" val="1834519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814869"/>
            <a:ext cx="9976200" cy="2270876"/>
          </a:xfrm>
        </p:spPr>
        <p:txBody>
          <a:bodyPr/>
          <a:lstStyle/>
          <a:p>
            <a:r>
              <a:rPr kumimoji="1" lang="ja-JP" altLang="en-US" dirty="0" smtClean="0"/>
              <a:t>コレグラフ左上の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ボタンを押して、プロパティを開きます。</a:t>
            </a:r>
            <a:endParaRPr kumimoji="1" lang="en-US" altLang="ja-JP" dirty="0" smtClean="0"/>
          </a:p>
          <a:p>
            <a:r>
              <a:rPr kumimoji="1" lang="ja-JP" altLang="en-US" dirty="0" smtClean="0"/>
              <a:t>こちらの画面でアプリのタイトルや</a:t>
            </a:r>
            <a:r>
              <a:rPr kumimoji="1" lang="en-US" altLang="ja-JP" dirty="0" smtClean="0"/>
              <a:t>ID</a:t>
            </a:r>
            <a:r>
              <a:rPr kumimoji="1" lang="ja-JP" altLang="en-US" dirty="0" smtClean="0"/>
              <a:t>、バージョン、言語を設定します。</a:t>
            </a:r>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ボタンを押すこと。</a:t>
            </a:r>
            <a:endParaRPr kumimoji="1" lang="en-US" altLang="ja-JP" dirty="0" smtClean="0"/>
          </a:p>
          <a:p>
            <a:r>
              <a:rPr kumimoji="1" lang="en-US" altLang="ja-JP" dirty="0" smtClean="0"/>
              <a:t>[OK]</a:t>
            </a:r>
            <a:r>
              <a:rPr kumimoji="1" lang="ja-JP" altLang="en-US" dirty="0" smtClean="0"/>
              <a:t>ボタンを押さないと変更が反映されません。</a:t>
            </a:r>
            <a:endParaRPr kumimoji="1" lang="ja-JP" altLang="en-US" dirty="0"/>
          </a:p>
        </p:txBody>
      </p:sp>
      <p:sp>
        <p:nvSpPr>
          <p:cNvPr id="3" name="タイトル 2"/>
          <p:cNvSpPr>
            <a:spLocks noGrp="1"/>
          </p:cNvSpPr>
          <p:nvPr>
            <p:ph type="title"/>
          </p:nvPr>
        </p:nvSpPr>
        <p:spPr/>
        <p:txBody>
          <a:bodyPr/>
          <a:lstStyle/>
          <a:p>
            <a:r>
              <a:rPr kumimoji="1" lang="ja-JP" altLang="en-US" dirty="0" smtClean="0"/>
              <a:t>アプリのタイトルや</a:t>
            </a:r>
            <a:r>
              <a:rPr kumimoji="1" lang="en-US" altLang="ja-JP" dirty="0" smtClean="0"/>
              <a:t>ID</a:t>
            </a:r>
            <a:r>
              <a:rPr kumimoji="1" lang="ja-JP" altLang="en-US" dirty="0" smtClean="0"/>
              <a:t>、バージョン、言語</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プロパティの変更</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6988" t="6840" r="6907" b="19848"/>
          <a:stretch/>
        </p:blipFill>
        <p:spPr bwMode="auto">
          <a:xfrm>
            <a:off x="6378420" y="1655143"/>
            <a:ext cx="3643312" cy="278827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113" t="9208" r="74155" b="78616"/>
          <a:stretch/>
        </p:blipFill>
        <p:spPr bwMode="auto">
          <a:xfrm>
            <a:off x="685433" y="1885951"/>
            <a:ext cx="3843338" cy="2257401"/>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218778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3929063"/>
            <a:ext cx="9976200" cy="3156682"/>
          </a:xfrm>
        </p:spPr>
        <p:txBody>
          <a:bodyPr/>
          <a:lstStyle/>
          <a:p>
            <a:r>
              <a:rPr kumimoji="1" lang="ja-JP" altLang="en-US" dirty="0" smtClean="0"/>
              <a:t>アプリを起動する方法の一つに音声認識による起動方法があります。</a:t>
            </a:r>
            <a:endParaRPr kumimoji="1" lang="en-US" altLang="ja-JP" dirty="0" smtClean="0"/>
          </a:p>
          <a:p>
            <a:r>
              <a:rPr kumimoji="1" lang="ja-JP" altLang="en-US" dirty="0" smtClean="0"/>
              <a:t>予め設定した言葉を</a:t>
            </a:r>
            <a:r>
              <a:rPr kumimoji="1" lang="en-US" altLang="ja-JP" dirty="0" smtClean="0"/>
              <a:t>NAO</a:t>
            </a:r>
            <a:r>
              <a:rPr kumimoji="1" lang="ja-JP" altLang="en-US" dirty="0" smtClean="0"/>
              <a:t>に呼びかける事で、紐付いた</a:t>
            </a:r>
            <a:r>
              <a:rPr kumimoji="1" lang="en-US" altLang="ja-JP" dirty="0" smtClean="0"/>
              <a:t>behavior</a:t>
            </a:r>
            <a:r>
              <a:rPr kumimoji="1" lang="ja-JP" altLang="en-US" dirty="0" smtClean="0"/>
              <a:t>を起動することができます。</a:t>
            </a:r>
            <a:endParaRPr kumimoji="1" lang="en-US" altLang="ja-JP" dirty="0" smtClean="0"/>
          </a:p>
          <a:p>
            <a:r>
              <a:rPr kumimoji="1" lang="ja-JP" altLang="en-US" dirty="0" smtClean="0"/>
              <a:t>この言葉を「トリガーセンテンス」と呼びます。</a:t>
            </a:r>
            <a:endParaRPr kumimoji="1" lang="en-US" altLang="ja-JP" dirty="0" smtClean="0"/>
          </a:p>
          <a:p>
            <a:r>
              <a:rPr kumimoji="1" lang="ja-JP" altLang="en-US" dirty="0" smtClean="0"/>
              <a:t>プロパティ左側のパッケージコンテンツから設定したい</a:t>
            </a:r>
            <a:r>
              <a:rPr kumimoji="1" lang="en-US" altLang="ja-JP" dirty="0" smtClean="0"/>
              <a:t>behavior</a:t>
            </a:r>
            <a:r>
              <a:rPr kumimoji="1" lang="ja-JP" altLang="en-US" dirty="0" smtClean="0"/>
              <a:t>ファルダを選択します。</a:t>
            </a:r>
            <a:endParaRPr kumimoji="1" lang="en-US" altLang="ja-JP" dirty="0" smtClean="0"/>
          </a:p>
          <a:p>
            <a:r>
              <a:rPr kumimoji="1" lang="ja-JP" altLang="en-US" dirty="0" smtClean="0"/>
              <a:t>画面中央に表示されたトリガーセンテンス出力欄をクリックしましょう。</a:t>
            </a:r>
            <a:endParaRPr kumimoji="1" lang="en-US" altLang="ja-JP" dirty="0" smtClean="0"/>
          </a:p>
          <a:p>
            <a:r>
              <a:rPr kumimoji="1" lang="ja-JP" altLang="en-US" dirty="0" smtClean="0"/>
              <a:t>右側にトリガーセンテンス入力欄が表示されました。</a:t>
            </a:r>
            <a:endParaRPr kumimoji="1" lang="en-US" altLang="ja-JP" dirty="0" smtClean="0"/>
          </a:p>
          <a:p>
            <a:r>
              <a:rPr kumimoji="1" lang="ja-JP" altLang="en-US" dirty="0" smtClean="0"/>
              <a:t>こちらに起動する際に</a:t>
            </a:r>
            <a:r>
              <a:rPr kumimoji="1" lang="en-US" altLang="ja-JP" dirty="0" smtClean="0"/>
              <a:t>NAO</a:t>
            </a:r>
            <a:r>
              <a:rPr kumimoji="1" lang="ja-JP" altLang="en-US" dirty="0" smtClean="0"/>
              <a:t>に呼びかける言葉を設定しましょう。</a:t>
            </a:r>
            <a:endParaRPr kumimoji="1" lang="en-US" altLang="ja-JP" dirty="0" smtClean="0"/>
          </a:p>
          <a:p>
            <a:r>
              <a:rPr kumimoji="1" lang="ja-JP" altLang="en-US" dirty="0" smtClean="0"/>
              <a:t>アプリをインストールして、オートノマスライフが</a:t>
            </a:r>
            <a:r>
              <a:rPr kumimoji="1" lang="en-US" altLang="ja-JP" dirty="0" smtClean="0"/>
              <a:t>ON</a:t>
            </a:r>
            <a:r>
              <a:rPr kumimoji="1" lang="ja-JP" altLang="en-US" dirty="0" smtClean="0"/>
              <a:t>になっている状態で呼びかければ、紐付いたアプリが起動します。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音声認識でアプリを起動</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トリガーセンテンス</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5246" t="3366" r="5693" b="50086"/>
          <a:stretch/>
        </p:blipFill>
        <p:spPr bwMode="auto">
          <a:xfrm>
            <a:off x="685433" y="1641501"/>
            <a:ext cx="4314190" cy="202692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63833" t="11148" r="5201" b="41203"/>
          <a:stretch/>
        </p:blipFill>
        <p:spPr bwMode="auto">
          <a:xfrm>
            <a:off x="6872287" y="1641501"/>
            <a:ext cx="1600199" cy="202692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1801491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657725"/>
            <a:ext cx="9976200" cy="2428020"/>
          </a:xfrm>
        </p:spPr>
        <p:txBody>
          <a:bodyPr/>
          <a:lstStyle/>
          <a:p>
            <a:r>
              <a:rPr kumimoji="1" lang="ja-JP" altLang="en-US" dirty="0" smtClean="0"/>
              <a:t>コレグラフと</a:t>
            </a:r>
            <a:r>
              <a:rPr kumimoji="1" lang="en-US" altLang="ja-JP" dirty="0" smtClean="0"/>
              <a:t>NAO</a:t>
            </a:r>
            <a:r>
              <a:rPr kumimoji="1" lang="ja-JP" altLang="en-US" dirty="0" smtClean="0"/>
              <a:t>を接続して、インストールしたいアプリをコレグラフで開きます。</a:t>
            </a:r>
            <a:endParaRPr kumimoji="1" lang="en-US" altLang="ja-JP" dirty="0" smtClean="0"/>
          </a:p>
          <a:p>
            <a:r>
              <a:rPr kumimoji="1" lang="ja-JP" altLang="en-US" dirty="0" smtClean="0"/>
              <a:t>コレグラフのロボットアプリケーションのウィンドウにある</a:t>
            </a:r>
            <a:r>
              <a:rPr kumimoji="1" lang="en-US" altLang="ja-JP" dirty="0" smtClean="0"/>
              <a:t>[</a:t>
            </a:r>
            <a:r>
              <a:rPr kumimoji="1" lang="ja-JP" altLang="en-US" dirty="0" smtClean="0"/>
              <a:t>現在のプロジェクトをパッケージングしてロボットにインストール</a:t>
            </a:r>
            <a:r>
              <a:rPr kumimoji="1" lang="en-US" altLang="ja-JP" dirty="0" smtClean="0"/>
              <a:t>]</a:t>
            </a:r>
            <a:r>
              <a:rPr kumimoji="1" lang="ja-JP" altLang="en-US" dirty="0" smtClean="0"/>
              <a:t>ボタンをクリックするとインストールが開始されます。</a:t>
            </a:r>
            <a:endParaRPr kumimoji="1" lang="en-US" altLang="ja-JP" dirty="0" smtClean="0"/>
          </a:p>
          <a:p>
            <a:r>
              <a:rPr kumimoji="1" lang="ja-JP" altLang="en-US" dirty="0" smtClean="0"/>
              <a:t>ロボットアプリケーションの一覧に開いていたアプリの名前が表示されれば、無事インストール完了です。</a:t>
            </a:r>
            <a:endParaRPr kumimoji="1" lang="en-US" altLang="ja-JP" dirty="0" smtClean="0"/>
          </a:p>
          <a:p>
            <a:r>
              <a:rPr kumimoji="1" lang="ja-JP" altLang="en-US" dirty="0" smtClean="0"/>
              <a:t>アンインストールしたい場合は一覧からアプリを選択して、</a:t>
            </a:r>
            <a:r>
              <a:rPr kumimoji="1" lang="en-US" altLang="ja-JP" dirty="0" smtClean="0"/>
              <a:t>[</a:t>
            </a:r>
            <a:r>
              <a:rPr kumimoji="1" lang="ja-JP" altLang="en-US" dirty="0" smtClean="0"/>
              <a:t>選択したアプリケーションをロボットから削除</a:t>
            </a:r>
            <a:r>
              <a:rPr kumimoji="1" lang="en-US" altLang="ja-JP" dirty="0" smtClean="0"/>
              <a:t>]</a:t>
            </a:r>
            <a:r>
              <a:rPr kumimoji="1" lang="ja-JP" altLang="en-US" dirty="0" smtClean="0"/>
              <a:t>ボタンをクリックしましょう。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ロボアプリケーションタブからのインストール</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アプリのインストール</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2421" t="7146" r="83884" b="86359"/>
          <a:stretch/>
        </p:blipFill>
        <p:spPr bwMode="auto">
          <a:xfrm>
            <a:off x="5506878" y="2457139"/>
            <a:ext cx="1249680" cy="104140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b="41596"/>
          <a:stretch/>
        </p:blipFill>
        <p:spPr>
          <a:xfrm>
            <a:off x="1693204" y="1655143"/>
            <a:ext cx="3072924" cy="2645393"/>
          </a:xfrm>
          <a:prstGeom prst="rect">
            <a:avLst/>
          </a:prstGeom>
        </p:spPr>
      </p:pic>
      <p:pic>
        <p:nvPicPr>
          <p:cNvPr id="7" name="図 6"/>
          <p:cNvPicPr/>
          <p:nvPr/>
        </p:nvPicPr>
        <p:blipFill rotWithShape="1">
          <a:blip r:embed="rId5">
            <a:extLst>
              <a:ext uri="{28A0092B-C50C-407E-A947-70E740481C1C}">
                <a14:useLocalDpi xmlns:a14="http://schemas.microsoft.com/office/drawing/2010/main" val="0"/>
              </a:ext>
            </a:extLst>
          </a:blip>
          <a:srcRect l="18989" r="61037" b="73059"/>
          <a:stretch/>
        </p:blipFill>
        <p:spPr bwMode="auto">
          <a:xfrm>
            <a:off x="7702790" y="2484588"/>
            <a:ext cx="1249680" cy="1062363"/>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1438489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a:t>ChoregrapheでNAOのプログラミングを行う際、以下の2通りの開発方法があります。</a:t>
            </a:r>
          </a:p>
          <a:p>
            <a:pPr marL="317500" lvl="0" indent="-152400" rtl="0">
              <a:spcBef>
                <a:spcPts val="0"/>
              </a:spcBef>
            </a:pPr>
            <a:r>
              <a:rPr lang="en-US" dirty="0" err="1">
                <a:solidFill>
                  <a:srgbClr val="00B0F0"/>
                </a:solidFill>
              </a:rPr>
              <a:t>実機</a:t>
            </a:r>
            <a:r>
              <a:rPr lang="en-US" dirty="0" err="1"/>
              <a:t>のNAOに接続する</a:t>
            </a:r>
            <a:endParaRPr lang="en-US" dirty="0"/>
          </a:p>
          <a:p>
            <a:pPr marL="317500" lvl="0" indent="-152400" rtl="0">
              <a:spcBef>
                <a:spcPts val="0"/>
              </a:spcBef>
            </a:pPr>
            <a:r>
              <a:rPr lang="en-US" dirty="0" err="1"/>
              <a:t>Chorerapheを起動した時に自動的に立ち上がる</a:t>
            </a:r>
            <a:r>
              <a:rPr lang="en-US" dirty="0" err="1">
                <a:solidFill>
                  <a:srgbClr val="00B0F0"/>
                </a:solidFill>
              </a:rPr>
              <a:t>バーチャルロボット</a:t>
            </a:r>
            <a:r>
              <a:rPr lang="en-US" dirty="0" err="1"/>
              <a:t>で接続する</a:t>
            </a:r>
            <a:endParaRPr lang="en-US" dirty="0"/>
          </a:p>
          <a:p>
            <a:pPr marL="0" lvl="0" indent="0" rtl="0">
              <a:spcBef>
                <a:spcPts val="0"/>
              </a:spcBef>
              <a:buNone/>
            </a:pPr>
            <a:r>
              <a:rPr lang="en-US" dirty="0"/>
              <a:t>開発したアプリケーションを実行した際に実機なのか、バーチャルロボットなのかで動作に異なる点があるため、少見出しの左側に、実機の場合は</a:t>
            </a:r>
            <a:r>
              <a:rPr lang="en-US" dirty="0">
                <a:solidFill>
                  <a:srgbClr val="00B0F0"/>
                </a:solidFill>
              </a:rPr>
              <a:t>①</a:t>
            </a:r>
            <a:r>
              <a:rPr lang="en-US" dirty="0"/>
              <a:t>を、バーチャルロボットの場合は</a:t>
            </a:r>
            <a:r>
              <a:rPr lang="en-US" dirty="0">
                <a:solidFill>
                  <a:srgbClr val="00B0F0"/>
                </a:solidFill>
              </a:rPr>
              <a:t>②</a:t>
            </a:r>
            <a:r>
              <a:rPr lang="en-US" dirty="0"/>
              <a:t>を、両方で問題なく動く場合は両方を配置していますので参考にしてください。</a:t>
            </a:r>
          </a:p>
          <a:p>
            <a:pPr marL="0" lvl="0" indent="0" rtl="0">
              <a:spcBef>
                <a:spcPts val="0"/>
              </a:spcBef>
              <a:buNone/>
            </a:pPr>
            <a:r>
              <a:rPr lang="en-US" dirty="0"/>
              <a:t>以下、バーチャルロボットで出来ることの一覧表になります。</a:t>
            </a:r>
          </a:p>
          <a:p>
            <a:pPr marL="317500" lvl="0" indent="-152400" rtl="0">
              <a:lnSpc>
                <a:spcPct val="100000"/>
              </a:lnSpc>
              <a:spcBef>
                <a:spcPts val="0"/>
              </a:spcBef>
              <a:buClr>
                <a:srgbClr val="1E4E79"/>
              </a:buClr>
            </a:pPr>
            <a:r>
              <a:rPr lang="en-US" dirty="0">
                <a:solidFill>
                  <a:srgbClr val="1E4E79"/>
                </a:solidFill>
              </a:rPr>
              <a:t>各関節の制御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（歩行）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関節固定の制御	✕</a:t>
            </a:r>
          </a:p>
          <a:p>
            <a:pPr marL="317500" lvl="0" indent="-152400" rtl="0">
              <a:lnSpc>
                <a:spcPct val="100000"/>
              </a:lnSpc>
              <a:spcBef>
                <a:spcPts val="0"/>
              </a:spcBef>
              <a:buClr>
                <a:srgbClr val="1E4E79"/>
              </a:buClr>
            </a:pPr>
            <a:r>
              <a:rPr lang="en-US" dirty="0">
                <a:solidFill>
                  <a:srgbClr val="1E4E79"/>
                </a:solidFill>
              </a:rPr>
              <a:t>しゃべる		</a:t>
            </a:r>
            <a:r>
              <a:rPr lang="en-US" dirty="0" smtClean="0">
                <a:solidFill>
                  <a:srgbClr val="1E4E79"/>
                </a:solidFill>
              </a:rPr>
              <a:t>◯</a:t>
            </a:r>
            <a:r>
              <a:rPr lang="en-US" dirty="0">
                <a:solidFill>
                  <a:srgbClr val="1E4E79"/>
                </a:solidFill>
              </a:rPr>
              <a:t>　吹き出し、で確認</a:t>
            </a:r>
          </a:p>
          <a:p>
            <a:pPr marL="317500" lvl="0" indent="-152400" rtl="0">
              <a:lnSpc>
                <a:spcPct val="100000"/>
              </a:lnSpc>
              <a:spcBef>
                <a:spcPts val="0"/>
              </a:spcBef>
              <a:buClr>
                <a:srgbClr val="1E4E79"/>
              </a:buClr>
            </a:pPr>
            <a:r>
              <a:rPr lang="en-US" dirty="0">
                <a:solidFill>
                  <a:srgbClr val="1E4E79"/>
                </a:solidFill>
              </a:rPr>
              <a:t>聞き取り		</a:t>
            </a:r>
            <a:r>
              <a:rPr lang="en-US" dirty="0" smtClean="0">
                <a:solidFill>
                  <a:srgbClr val="1E4E79"/>
                </a:solidFill>
              </a:rPr>
              <a:t>△</a:t>
            </a:r>
            <a:r>
              <a:rPr lang="en-US" dirty="0">
                <a:solidFill>
                  <a:srgbClr val="1E4E79"/>
                </a:solidFill>
              </a:rPr>
              <a:t>　ダイアログビューからテキスト入力</a:t>
            </a:r>
          </a:p>
          <a:p>
            <a:pPr marL="317500" lvl="0" indent="-152400" rtl="0">
              <a:lnSpc>
                <a:spcPct val="100000"/>
              </a:lnSpc>
              <a:spcBef>
                <a:spcPts val="0"/>
              </a:spcBef>
              <a:buClr>
                <a:srgbClr val="1E4E79"/>
              </a:buClr>
            </a:pPr>
            <a:r>
              <a:rPr lang="en-US" dirty="0">
                <a:solidFill>
                  <a:srgbClr val="1E4E79"/>
                </a:solidFill>
              </a:rPr>
              <a:t>オーディオ再生	△</a:t>
            </a:r>
          </a:p>
          <a:p>
            <a:pPr marL="317500" lvl="0" indent="-152400" rtl="0">
              <a:lnSpc>
                <a:spcPct val="100000"/>
              </a:lnSpc>
              <a:spcBef>
                <a:spcPts val="0"/>
              </a:spcBef>
              <a:buClr>
                <a:srgbClr val="1E4E79"/>
              </a:buClr>
            </a:pPr>
            <a:r>
              <a:rPr lang="en-US" dirty="0">
                <a:solidFill>
                  <a:srgbClr val="1E4E79"/>
                </a:solidFill>
              </a:rPr>
              <a:t>音声録音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音声位置追跡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画像認識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タッチセンサー	✕</a:t>
            </a:r>
          </a:p>
          <a:p>
            <a:pPr marL="317500" lvl="0" indent="-152400" rtl="0">
              <a:lnSpc>
                <a:spcPct val="100000"/>
              </a:lnSpc>
              <a:spcBef>
                <a:spcPts val="0"/>
              </a:spcBef>
              <a:buClr>
                <a:srgbClr val="1E4E79"/>
              </a:buClr>
            </a:pPr>
            <a:r>
              <a:rPr lang="en-US" dirty="0">
                <a:solidFill>
                  <a:srgbClr val="1E4E79"/>
                </a:solidFill>
              </a:rPr>
              <a:t>ソナーセンサー	✕</a:t>
            </a:r>
          </a:p>
          <a:p>
            <a:pPr marL="0" lvl="0" indent="0">
              <a:spcBef>
                <a:spcPts val="0"/>
              </a:spcBef>
              <a:buNone/>
            </a:pPr>
            <a:endParaRPr dirty="0"/>
          </a:p>
        </p:txBody>
      </p:sp>
      <p:sp>
        <p:nvSpPr>
          <p:cNvPr id="115" name="Shape 115"/>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バーチャルロボットと実機</a:t>
            </a:r>
          </a:p>
        </p:txBody>
      </p:sp>
      <p:sp>
        <p:nvSpPr>
          <p:cNvPr id="116" name="Shape 116"/>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本書のみかた</a:t>
            </a:r>
          </a:p>
        </p:txBody>
      </p:sp>
      <p:sp>
        <p:nvSpPr>
          <p:cNvPr id="117" name="Shape 11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17</a:t>
            </a:fld>
            <a:endParaRPr lang="en-US"/>
          </a:p>
        </p:txBody>
      </p:sp>
      <p:pic>
        <p:nvPicPr>
          <p:cNvPr id="118" name="Shape 11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119" name="Shape 11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120" name="Shape 120"/>
          <p:cNvPicPr preferRelativeResize="0"/>
          <p:nvPr/>
        </p:nvPicPr>
        <p:blipFill>
          <a:blip r:embed="rId3">
            <a:alphaModFix/>
          </a:blip>
          <a:stretch>
            <a:fillRect/>
          </a:stretch>
        </p:blipFill>
        <p:spPr>
          <a:xfrm>
            <a:off x="7974353" y="5367099"/>
            <a:ext cx="491643" cy="491643"/>
          </a:xfrm>
          <a:prstGeom prst="rect">
            <a:avLst/>
          </a:prstGeom>
          <a:noFill/>
          <a:ln>
            <a:noFill/>
          </a:ln>
        </p:spPr>
      </p:pic>
      <p:pic>
        <p:nvPicPr>
          <p:cNvPr id="121" name="Shape 121"/>
          <p:cNvPicPr preferRelativeResize="0"/>
          <p:nvPr/>
        </p:nvPicPr>
        <p:blipFill>
          <a:blip r:embed="rId4">
            <a:alphaModFix/>
          </a:blip>
          <a:stretch>
            <a:fillRect/>
          </a:stretch>
        </p:blipFill>
        <p:spPr>
          <a:xfrm>
            <a:off x="8606025" y="5367099"/>
            <a:ext cx="491643" cy="491643"/>
          </a:xfrm>
          <a:prstGeom prst="rect">
            <a:avLst/>
          </a:prstGeom>
          <a:noFill/>
          <a:ln>
            <a:noFill/>
          </a:ln>
        </p:spPr>
      </p:pic>
      <p:sp>
        <p:nvSpPr>
          <p:cNvPr id="122" name="Shape 122"/>
          <p:cNvSpPr txBox="1"/>
          <p:nvPr/>
        </p:nvSpPr>
        <p:spPr>
          <a:xfrm>
            <a:off x="8048187" y="4941505"/>
            <a:ext cx="1153200" cy="684600"/>
          </a:xfrm>
          <a:prstGeom prst="rect">
            <a:avLst/>
          </a:prstGeom>
          <a:noFill/>
          <a:ln>
            <a:noFill/>
          </a:ln>
        </p:spPr>
        <p:txBody>
          <a:bodyPr lIns="64650" tIns="64650" rIns="64650" bIns="64650" anchor="t" anchorCtr="0">
            <a:noAutofit/>
          </a:bodyPr>
          <a:lstStyle/>
          <a:p>
            <a:pPr lvl="0" rtl="0">
              <a:lnSpc>
                <a:spcPct val="90000"/>
              </a:lnSpc>
              <a:spcBef>
                <a:spcPts val="900"/>
              </a:spcBef>
              <a:buClr>
                <a:schemeClr val="dk1"/>
              </a:buClr>
              <a:buSzPct val="47058"/>
              <a:buFont typeface="Arial"/>
              <a:buNone/>
            </a:pPr>
            <a:r>
              <a:rPr lang="en-US" sz="1700">
                <a:solidFill>
                  <a:srgbClr val="00B0F0"/>
                </a:solidFill>
              </a:rPr>
              <a:t>①　　②</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18</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dirty="0" err="1"/>
              <a:t>Sayボックス</a:t>
            </a:r>
            <a:endParaRPr lang="en-US" dirty="0"/>
          </a:p>
        </p:txBody>
      </p:sp>
      <p:sp>
        <p:nvSpPr>
          <p:cNvPr id="136" name="Shape 136"/>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ボックスライブラリーから「</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」と書かれた文字をクリックしたまま動かし</a:t>
            </a:r>
            <a:endParaRPr lang="en-US"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フローダイアグラムの上で放します。そうすると「</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」のボックスが出現します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a:t>
            </a:r>
            <a:r>
              <a:rPr lang="en-US" dirty="0" err="1">
                <a:solidFill>
                  <a:srgbClr val="1E4E79"/>
                </a:solidFill>
              </a:rPr>
              <a:t>Say」ボックスはNAOに</a:t>
            </a:r>
            <a:r>
              <a:rPr lang="en-US" dirty="0" err="1">
                <a:solidFill>
                  <a:srgbClr val="00B0F0"/>
                </a:solidFill>
              </a:rPr>
              <a:t>しゃべらせる命令が含まれたボックス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endParaRPr dirty="0">
              <a:solidFill>
                <a:srgbClr val="1E4E79"/>
              </a:solidFill>
            </a:endParaRP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同様に、「Set </a:t>
            </a:r>
            <a:r>
              <a:rPr lang="en-US" dirty="0" err="1">
                <a:solidFill>
                  <a:srgbClr val="1E4E79"/>
                </a:solidFill>
              </a:rPr>
              <a:t>Language」ボックスも配置してみましょう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「Set </a:t>
            </a:r>
            <a:r>
              <a:rPr lang="en-US" dirty="0" err="1">
                <a:solidFill>
                  <a:srgbClr val="1E4E79"/>
                </a:solidFill>
              </a:rPr>
              <a:t>Language」ボックスは、ロボットの</a:t>
            </a:r>
            <a:r>
              <a:rPr lang="en-US" dirty="0" err="1">
                <a:solidFill>
                  <a:srgbClr val="00B0F0"/>
                </a:solidFill>
              </a:rPr>
              <a:t>言語モードを変更する命令が含まれたボックス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これを使用して、NAOは最大19ヶ国語もの言語を話すことが出来ます！</a:t>
            </a:r>
          </a:p>
        </p:txBody>
      </p:sp>
      <p:sp>
        <p:nvSpPr>
          <p:cNvPr id="137" name="Shape 137"/>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しゃべらせてみよう</a:t>
            </a:r>
          </a:p>
        </p:txBody>
      </p:sp>
      <p:sp>
        <p:nvSpPr>
          <p:cNvPr id="138" name="Shape 13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19</a:t>
            </a:fld>
            <a:endParaRPr lang="en-US"/>
          </a:p>
        </p:txBody>
      </p:sp>
      <p:pic>
        <p:nvPicPr>
          <p:cNvPr id="139" name="Shape 139"/>
          <p:cNvPicPr preferRelativeResize="0"/>
          <p:nvPr/>
        </p:nvPicPr>
        <p:blipFill>
          <a:blip r:embed="rId3">
            <a:alphaModFix/>
          </a:blip>
          <a:stretch>
            <a:fillRect/>
          </a:stretch>
        </p:blipFill>
        <p:spPr>
          <a:xfrm>
            <a:off x="2572214" y="3654053"/>
            <a:ext cx="5562068" cy="3476292"/>
          </a:xfrm>
          <a:prstGeom prst="rect">
            <a:avLst/>
          </a:prstGeom>
          <a:noFill/>
          <a:ln>
            <a:noFill/>
          </a:ln>
        </p:spPr>
      </p:pic>
      <p:pic>
        <p:nvPicPr>
          <p:cNvPr id="140" name="Shape 14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141" name="Shape 14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57867" y="1655146"/>
            <a:ext cx="4981500"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en-US" dirty="0"/>
              <a:t>はじめに</a:t>
            </a:r>
          </a:p>
          <a:p>
            <a:pPr marL="317500" lvl="0" indent="-152400" rtl="0">
              <a:lnSpc>
                <a:spcPct val="200000"/>
              </a:lnSpc>
              <a:spcBef>
                <a:spcPts val="0"/>
              </a:spcBef>
            </a:pPr>
            <a:r>
              <a:rPr lang="en-US" dirty="0" err="1"/>
              <a:t>NAOのハードウェア仕様</a:t>
            </a:r>
            <a:endParaRPr lang="en-US" dirty="0"/>
          </a:p>
          <a:p>
            <a:pPr marL="317500" lvl="0" indent="-152400" rtl="0">
              <a:lnSpc>
                <a:spcPct val="200000"/>
              </a:lnSpc>
              <a:spcBef>
                <a:spcPts val="0"/>
              </a:spcBef>
            </a:pPr>
            <a:r>
              <a:rPr lang="en-US" dirty="0" err="1"/>
              <a:t>Choregraphe動作環境</a:t>
            </a:r>
            <a:endParaRPr lang="en-US" dirty="0"/>
          </a:p>
          <a:p>
            <a:pPr marL="317500" lvl="0" indent="-152400" rtl="0">
              <a:lnSpc>
                <a:spcPct val="200000"/>
              </a:lnSpc>
              <a:spcBef>
                <a:spcPts val="0"/>
              </a:spcBef>
            </a:pPr>
            <a:r>
              <a:rPr lang="en-US" dirty="0"/>
              <a:t>接続環境</a:t>
            </a:r>
          </a:p>
          <a:p>
            <a:pPr marL="317500" lvl="0" indent="-152400" rtl="0">
              <a:lnSpc>
                <a:spcPct val="200000"/>
              </a:lnSpc>
              <a:spcBef>
                <a:spcPts val="0"/>
              </a:spcBef>
            </a:pPr>
            <a:r>
              <a:rPr lang="en-US" dirty="0"/>
              <a:t>セッティング</a:t>
            </a:r>
          </a:p>
          <a:p>
            <a:pPr marL="317500" lvl="0" indent="-152400" rtl="0">
              <a:lnSpc>
                <a:spcPct val="200000"/>
              </a:lnSpc>
              <a:spcBef>
                <a:spcPts val="0"/>
              </a:spcBef>
            </a:pPr>
            <a:r>
              <a:rPr lang="en-US" dirty="0"/>
              <a:t>ウインドウ</a:t>
            </a:r>
          </a:p>
          <a:p>
            <a:pPr marL="317500" lvl="0" indent="-152400" rtl="0">
              <a:lnSpc>
                <a:spcPct val="200000"/>
              </a:lnSpc>
              <a:spcBef>
                <a:spcPts val="0"/>
              </a:spcBef>
            </a:pPr>
            <a:r>
              <a:rPr lang="en-US" dirty="0"/>
              <a:t>本書のみかた</a:t>
            </a:r>
          </a:p>
          <a:p>
            <a:pPr marL="0" lvl="0" indent="0" rtl="0">
              <a:lnSpc>
                <a:spcPct val="200000"/>
              </a:lnSpc>
              <a:spcBef>
                <a:spcPts val="0"/>
              </a:spcBef>
              <a:buNone/>
            </a:pPr>
            <a:r>
              <a:rPr lang="en-US" dirty="0" err="1"/>
              <a:t>NAOを動かしてみよう</a:t>
            </a:r>
            <a:endParaRPr lang="en-US" dirty="0"/>
          </a:p>
          <a:p>
            <a:pPr marL="317500" lvl="0" indent="-152400" rtl="0">
              <a:lnSpc>
                <a:spcPct val="200000"/>
              </a:lnSpc>
              <a:spcBef>
                <a:spcPts val="0"/>
              </a:spcBef>
            </a:pPr>
            <a:r>
              <a:rPr lang="en-US" dirty="0"/>
              <a:t>しゃべらせてみよう</a:t>
            </a:r>
          </a:p>
          <a:p>
            <a:pPr marL="317500" lvl="0" indent="-152400" rtl="0">
              <a:lnSpc>
                <a:spcPct val="200000"/>
              </a:lnSpc>
              <a:spcBef>
                <a:spcPts val="0"/>
              </a:spcBef>
            </a:pPr>
            <a:r>
              <a:rPr lang="en-US" dirty="0"/>
              <a:t>動かしてみよう</a:t>
            </a:r>
          </a:p>
        </p:txBody>
      </p:sp>
      <p:sp>
        <p:nvSpPr>
          <p:cNvPr id="34" name="Shape 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endParaRPr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a:t>
            </a:fld>
            <a:endParaRPr lang="en-US"/>
          </a:p>
        </p:txBody>
      </p:sp>
      <p:sp>
        <p:nvSpPr>
          <p:cNvPr id="37" name="Shape 37"/>
          <p:cNvSpPr txBox="1">
            <a:spLocks noGrp="1"/>
          </p:cNvSpPr>
          <p:nvPr>
            <p:ph type="body" idx="1"/>
          </p:nvPr>
        </p:nvSpPr>
        <p:spPr>
          <a:xfrm>
            <a:off x="5417863" y="1655164"/>
            <a:ext cx="4981500" cy="5430600"/>
          </a:xfrm>
          <a:prstGeom prst="rect">
            <a:avLst/>
          </a:prstGeom>
        </p:spPr>
        <p:txBody>
          <a:bodyPr lIns="64650" tIns="64650" rIns="64650" bIns="64650" anchor="t" anchorCtr="0">
            <a:noAutofit/>
          </a:bodyPr>
          <a:lstStyle/>
          <a:p>
            <a:pPr marL="317500" lvl="0" indent="-152400" rtl="0">
              <a:lnSpc>
                <a:spcPct val="200000"/>
              </a:lnSpc>
              <a:spcBef>
                <a:spcPts val="0"/>
              </a:spcBef>
            </a:pPr>
            <a:r>
              <a:rPr lang="en-US" dirty="0"/>
              <a:t>フリ付きでしゃべらせてみよう</a:t>
            </a:r>
          </a:p>
          <a:p>
            <a:pPr marL="317500" lvl="0" indent="-152400" rtl="0">
              <a:lnSpc>
                <a:spcPct val="200000"/>
              </a:lnSpc>
              <a:spcBef>
                <a:spcPts val="0"/>
              </a:spcBef>
            </a:pPr>
            <a:r>
              <a:rPr lang="en-US" dirty="0"/>
              <a:t>顔に反応するボックス</a:t>
            </a:r>
          </a:p>
          <a:p>
            <a:pPr marL="317500" lvl="0" indent="-152400" rtl="0">
              <a:lnSpc>
                <a:spcPct val="200000"/>
              </a:lnSpc>
              <a:spcBef>
                <a:spcPts val="0"/>
              </a:spcBef>
            </a:pPr>
            <a:r>
              <a:rPr lang="en-US" dirty="0" err="1"/>
              <a:t>NAOと対話する</a:t>
            </a:r>
            <a:endParaRPr lang="en-US" dirty="0"/>
          </a:p>
          <a:p>
            <a:pPr marL="317500" lvl="0" indent="-152400" rtl="0">
              <a:lnSpc>
                <a:spcPct val="200000"/>
              </a:lnSpc>
              <a:spcBef>
                <a:spcPts val="0"/>
              </a:spcBef>
            </a:pPr>
            <a:r>
              <a:rPr lang="en-US" dirty="0"/>
              <a:t>タッチセンサを使おう</a:t>
            </a:r>
          </a:p>
          <a:p>
            <a:pPr marL="317500" lvl="0" indent="-152400" rtl="0">
              <a:lnSpc>
                <a:spcPct val="200000"/>
              </a:lnSpc>
              <a:spcBef>
                <a:spcPts val="0"/>
              </a:spcBef>
            </a:pPr>
            <a:r>
              <a:rPr lang="en-US" dirty="0"/>
              <a:t>独自ボックスの作成</a:t>
            </a:r>
          </a:p>
          <a:p>
            <a:pPr marL="317500" lvl="0" indent="-152400" rtl="0">
              <a:lnSpc>
                <a:spcPct val="200000"/>
              </a:lnSpc>
              <a:spcBef>
                <a:spcPts val="0"/>
              </a:spcBef>
            </a:pPr>
            <a:r>
              <a:rPr lang="en-US" dirty="0"/>
              <a:t>条件分岐させてみよう</a:t>
            </a:r>
          </a:p>
          <a:p>
            <a:pPr marL="317500" lvl="0" indent="-152400" rtl="0">
              <a:lnSpc>
                <a:spcPct val="200000"/>
              </a:lnSpc>
              <a:spcBef>
                <a:spcPts val="0"/>
              </a:spcBef>
            </a:pPr>
            <a:r>
              <a:rPr lang="en-US" dirty="0" err="1"/>
              <a:t>Boxの死活処理を知ろう</a:t>
            </a:r>
            <a:endParaRPr lang="en-US" dirty="0"/>
          </a:p>
          <a:p>
            <a:pPr marL="317500" lvl="0" indent="-152400" rtl="0">
              <a:lnSpc>
                <a:spcPct val="200000"/>
              </a:lnSpc>
              <a:spcBef>
                <a:spcPts val="0"/>
              </a:spcBef>
            </a:pPr>
            <a:r>
              <a:rPr lang="en-US" dirty="0"/>
              <a:t>Ex　高度な対話を実現しよう</a:t>
            </a:r>
          </a:p>
          <a:p>
            <a:pPr marL="317500" lvl="0" indent="-152400" rtl="0">
              <a:lnSpc>
                <a:spcPct val="200000"/>
              </a:lnSpc>
              <a:spcBef>
                <a:spcPts val="0"/>
              </a:spcBef>
            </a:pPr>
            <a:r>
              <a:rPr lang="en-US" dirty="0"/>
              <a:t>Ex　</a:t>
            </a:r>
            <a:r>
              <a:rPr lang="en-US" dirty="0" err="1" smtClean="0"/>
              <a:t>Pythonプログラミングをしてみよう</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アプリケーションの実行</a:t>
            </a:r>
          </a:p>
        </p:txBody>
      </p:sp>
      <p:sp>
        <p:nvSpPr>
          <p:cNvPr id="147" name="Shape 147"/>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フローダイアグラムの</a:t>
            </a:r>
            <a:r>
              <a:rPr lang="en-US" dirty="0"/>
              <a:t>左側の</a:t>
            </a:r>
            <a:r>
              <a:rPr lang="en-US" dirty="0">
                <a:solidFill>
                  <a:srgbClr val="00B0F0"/>
                </a:solidFill>
              </a:rPr>
              <a:t>①</a:t>
            </a:r>
            <a:r>
              <a:rPr lang="en-US" sz="1700" b="0" i="0" u="none" strike="noStrike" cap="none" dirty="0">
                <a:solidFill>
                  <a:srgbClr val="1E4E79"/>
                </a:solidFill>
                <a:sym typeface="Arial"/>
              </a:rPr>
              <a:t>が書かれた所をクリックしたまま</a:t>
            </a:r>
          </a:p>
          <a:p>
            <a:pPr marL="0" marR="0" lvl="0" indent="0" algn="l" rtl="0">
              <a:lnSpc>
                <a:spcPct val="100000"/>
              </a:lnSpc>
              <a:spcBef>
                <a:spcPts val="0"/>
              </a:spcBef>
              <a:spcAft>
                <a:spcPts val="0"/>
              </a:spcAft>
              <a:buClr>
                <a:schemeClr val="dk1"/>
              </a:buClr>
              <a:buSzPct val="25000"/>
              <a:buFont typeface="Arial"/>
              <a:buNone/>
            </a:pPr>
            <a:r>
              <a:rPr lang="en-US" dirty="0"/>
              <a:t>Set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②</a:t>
            </a:r>
            <a:r>
              <a:rPr lang="en-US" dirty="0"/>
              <a:t>（</a:t>
            </a:r>
            <a:r>
              <a:rPr lang="en-US" dirty="0">
                <a:solidFill>
                  <a:srgbClr val="00B0F0"/>
                </a:solidFill>
              </a:rPr>
              <a:t>Set </a:t>
            </a:r>
            <a:r>
              <a:rPr lang="en-US" dirty="0" err="1">
                <a:solidFill>
                  <a:srgbClr val="00B0F0"/>
                </a:solidFill>
              </a:rPr>
              <a:t>Languageボックスの入力</a:t>
            </a:r>
            <a:r>
              <a:rPr lang="en-US" dirty="0" err="1"/>
              <a:t>）</a:t>
            </a:r>
            <a:r>
              <a:rPr lang="en-US" sz="1700" b="0" i="0" u="none" strike="noStrike" cap="none" dirty="0" err="1">
                <a:solidFill>
                  <a:srgbClr val="1E4E79"/>
                </a:solidFill>
                <a:sym typeface="Arial"/>
              </a:rPr>
              <a:t>の所まで</a:t>
            </a:r>
            <a:r>
              <a:rPr lang="en-US" dirty="0" err="1"/>
              <a:t>線</a:t>
            </a:r>
            <a:r>
              <a:rPr lang="en-US" sz="1700" b="0" i="0" u="none" strike="noStrike" cap="none" dirty="0" err="1">
                <a:solidFill>
                  <a:srgbClr val="1E4E79"/>
                </a:solidFill>
                <a:sym typeface="Arial"/>
              </a:rPr>
              <a:t>をつなげます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次にSet</a:t>
            </a:r>
            <a:r>
              <a:rPr lang="en-US" dirty="0"/>
              <a: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③</a:t>
            </a:r>
            <a:r>
              <a:rPr lang="en-US" dirty="0"/>
              <a:t>（</a:t>
            </a:r>
            <a:r>
              <a:rPr lang="en-US" dirty="0">
                <a:solidFill>
                  <a:srgbClr val="00B0F0"/>
                </a:solidFill>
              </a:rPr>
              <a:t>Set </a:t>
            </a:r>
            <a:r>
              <a:rPr lang="en-US" dirty="0" err="1">
                <a:solidFill>
                  <a:srgbClr val="00B0F0"/>
                </a:solidFill>
              </a:rPr>
              <a:t>Languageボックスの出力</a:t>
            </a:r>
            <a:r>
              <a:rPr lang="en-US" dirty="0" err="1"/>
              <a:t>）</a:t>
            </a:r>
            <a:r>
              <a:rPr lang="en-US" sz="1700" b="0" i="0" u="none" strike="noStrike" cap="none" dirty="0" err="1">
                <a:solidFill>
                  <a:srgbClr val="1E4E79"/>
                </a:solidFill>
                <a:sym typeface="Arial"/>
              </a:rPr>
              <a:t>からSay</a:t>
            </a:r>
            <a:r>
              <a:rPr lang="en-US" dirty="0" err="1"/>
              <a:t>ボックスの④まで</a:t>
            </a:r>
            <a:endParaRPr lang="en-US" dirty="0"/>
          </a:p>
          <a:p>
            <a:pPr marL="0" marR="0" lvl="0" indent="0" algn="l" rtl="0">
              <a:lnSpc>
                <a:spcPct val="100000"/>
              </a:lnSpc>
              <a:spcBef>
                <a:spcPts val="0"/>
              </a:spcBef>
              <a:spcAft>
                <a:spcPts val="0"/>
              </a:spcAft>
              <a:buClr>
                <a:schemeClr val="dk1"/>
              </a:buClr>
              <a:buSzPct val="25000"/>
              <a:buFont typeface="Arial"/>
              <a:buNone/>
            </a:pPr>
            <a:r>
              <a:rPr lang="en-US" dirty="0"/>
              <a:t>つなげます。</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同様にSayボックスの</a:t>
            </a:r>
            <a:r>
              <a:rPr lang="en-US" dirty="0" err="1">
                <a:solidFill>
                  <a:srgbClr val="00B0F0"/>
                </a:solidFill>
              </a:rPr>
              <a:t>⑤</a:t>
            </a:r>
            <a:r>
              <a:rPr lang="en-US" dirty="0" err="1"/>
              <a:t>と</a:t>
            </a:r>
            <a:r>
              <a:rPr lang="en-US" sz="1700" b="0" i="0" u="none" strike="noStrike" cap="none" dirty="0" err="1">
                <a:solidFill>
                  <a:srgbClr val="1E4E79"/>
                </a:solidFill>
                <a:sym typeface="Arial"/>
              </a:rPr>
              <a:t>フローダイアグラムの</a:t>
            </a:r>
            <a:r>
              <a:rPr lang="en-US" dirty="0" err="1"/>
              <a:t>右側の</a:t>
            </a:r>
            <a:r>
              <a:rPr lang="en-US" dirty="0" err="1">
                <a:solidFill>
                  <a:srgbClr val="00B0F0"/>
                </a:solidFill>
              </a:rPr>
              <a:t>⑤</a:t>
            </a:r>
            <a:r>
              <a:rPr lang="en-US" dirty="0" err="1"/>
              <a:t>の所まで線をつなげます</a:t>
            </a:r>
            <a:r>
              <a:rPr lang="en-US" dirty="0"/>
              <a:t>。</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148" name="Shape 148"/>
          <p:cNvSpPr txBox="1"/>
          <p:nvPr/>
        </p:nvSpPr>
        <p:spPr>
          <a:xfrm>
            <a:off x="6141765" y="3866828"/>
            <a:ext cx="4138200" cy="41156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そして、Set</a:t>
            </a:r>
            <a:r>
              <a:rPr lang="en-US" sz="1700" dirty="0">
                <a:solidFill>
                  <a:srgbClr val="1E4E79"/>
                </a:solidFill>
                <a:latin typeface="MS Gothic" charset="-128"/>
                <a:ea typeface="MS Gothic" charset="-128"/>
                <a:cs typeface="MS Gothic" charset="-128"/>
              </a:rPr>
              <a:t> </a:t>
            </a:r>
            <a:r>
              <a:rPr lang="en-US" sz="1700" dirty="0" err="1">
                <a:solidFill>
                  <a:srgbClr val="1E4E79"/>
                </a:solidFill>
                <a:latin typeface="MS Gothic" charset="-128"/>
                <a:ea typeface="MS Gothic" charset="-128"/>
                <a:cs typeface="MS Gothic" charset="-128"/>
              </a:rPr>
              <a:t>Languageの</a:t>
            </a:r>
            <a:r>
              <a:rPr lang="en-US" sz="1700" dirty="0">
                <a:solidFill>
                  <a:srgbClr val="00B0F0"/>
                </a:solidFill>
                <a:latin typeface="MS Gothic" charset="-128"/>
                <a:ea typeface="MS Gothic" charset="-128"/>
                <a:cs typeface="MS Gothic" charset="-128"/>
              </a:rPr>
              <a:t>⑥</a:t>
            </a:r>
            <a:r>
              <a:rPr lang="en-US" sz="1700" dirty="0">
                <a:solidFill>
                  <a:srgbClr val="1E4E79"/>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パラメータボタン</a:t>
            </a:r>
            <a:r>
              <a:rPr lang="en-US" sz="1700" dirty="0">
                <a:solidFill>
                  <a:srgbClr val="1E4E79"/>
                </a:solidFill>
                <a:latin typeface="MS Gothic" charset="-128"/>
                <a:ea typeface="MS Gothic" charset="-128"/>
                <a:cs typeface="MS Gothic" charset="-128"/>
              </a:rPr>
              <a:t>）をクリックすると、パラメータ設定ウィンドウが表示されます。</a:t>
            </a:r>
          </a:p>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Languageの項目をJapaneseに変更してOKを押します</a:t>
            </a:r>
            <a:r>
              <a:rPr lang="en-US" sz="1700" dirty="0">
                <a:solidFill>
                  <a:srgbClr val="1E4E79"/>
                </a:solidFill>
                <a:latin typeface="MS Gothic" charset="-128"/>
                <a:ea typeface="MS Gothic" charset="-128"/>
                <a:cs typeface="MS Gothic" charset="-128"/>
              </a:rPr>
              <a:t>。</a:t>
            </a:r>
          </a:p>
          <a:p>
            <a:pPr marL="0" marR="0" lvl="0" indent="0" algn="l" rtl="0">
              <a:lnSpc>
                <a:spcPct val="100000"/>
              </a:lnSpc>
              <a:spcBef>
                <a:spcPts val="0"/>
              </a:spcBef>
              <a:spcAft>
                <a:spcPts val="0"/>
              </a:spcAft>
              <a:buClr>
                <a:srgbClr val="1E4E79"/>
              </a:buClr>
              <a:buFont typeface="Arial"/>
              <a:buNone/>
            </a:pPr>
            <a:endParaRPr sz="1700" dirty="0">
              <a:solidFill>
                <a:srgbClr val="1E4E79"/>
              </a:solidFill>
              <a:latin typeface="MS Gothic" charset="-128"/>
              <a:ea typeface="MS Gothic" charset="-128"/>
              <a:cs typeface="MS Gothic" charset="-128"/>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ツールバーの</a:t>
            </a:r>
            <a:r>
              <a:rPr lang="en-US" sz="1700" dirty="0">
                <a:solidFill>
                  <a:srgbClr val="00B0F0"/>
                </a:solidFill>
                <a:latin typeface="MS Gothic" charset="-128"/>
                <a:ea typeface="MS Gothic" charset="-128"/>
                <a:cs typeface="MS Gothic" charset="-128"/>
              </a:rPr>
              <a:t>再生ボタン</a:t>
            </a:r>
            <a:r>
              <a:rPr lang="en-US" sz="1700" dirty="0">
                <a:solidFill>
                  <a:srgbClr val="445588"/>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ロボットにアップロードして再生</a:t>
            </a:r>
            <a:r>
              <a:rPr lang="en-US" sz="1700" dirty="0">
                <a:solidFill>
                  <a:srgbClr val="445588"/>
                </a:solidFill>
                <a:latin typeface="MS Gothic" charset="-128"/>
                <a:ea typeface="MS Gothic" charset="-128"/>
                <a:cs typeface="MS Gothic" charset="-128"/>
              </a:rPr>
              <a:t>）</a:t>
            </a:r>
            <a:r>
              <a:rPr lang="en-US" sz="1700" b="0" i="0" u="none" strike="noStrike" cap="none" dirty="0">
                <a:solidFill>
                  <a:srgbClr val="1E4E79"/>
                </a:solidFill>
                <a:latin typeface="MS Gothic" charset="-128"/>
                <a:ea typeface="MS Gothic" charset="-128"/>
                <a:cs typeface="MS Gothic" charset="-128"/>
                <a:sym typeface="Arial"/>
              </a:rPr>
              <a:t>を押</a:t>
            </a:r>
            <a:r>
              <a:rPr lang="en-US" sz="1700" dirty="0">
                <a:solidFill>
                  <a:srgbClr val="1E4E79"/>
                </a:solidFill>
                <a:latin typeface="MS Gothic" charset="-128"/>
                <a:ea typeface="MS Gothic" charset="-128"/>
                <a:cs typeface="MS Gothic" charset="-128"/>
              </a:rPr>
              <a:t>して</a:t>
            </a:r>
            <a:r>
              <a:rPr lang="en-US" sz="1700" b="0" i="0" u="none" strike="noStrike" cap="none" dirty="0">
                <a:solidFill>
                  <a:srgbClr val="1E4E79"/>
                </a:solidFill>
                <a:latin typeface="MS Gothic" charset="-128"/>
                <a:ea typeface="MS Gothic" charset="-128"/>
                <a:cs typeface="MS Gothic" charset="-128"/>
                <a:sym typeface="Arial"/>
              </a:rPr>
              <a:t>実行します。</a:t>
            </a:r>
          </a:p>
          <a:p>
            <a:pPr marL="0" marR="0" lvl="0" indent="0" algn="l" rtl="0">
              <a:lnSpc>
                <a:spcPct val="100000"/>
              </a:lnSpc>
              <a:spcBef>
                <a:spcPts val="0"/>
              </a:spcBef>
              <a:spcAft>
                <a:spcPts val="0"/>
              </a:spcAft>
              <a:buClr>
                <a:srgbClr val="1E4E79"/>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プログラムが実行されると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「こんにちは」</a:t>
            </a:r>
            <a:r>
              <a:rPr lang="en-US" sz="1700" b="0" i="0" u="none" strike="noStrike" cap="none" dirty="0" smtClean="0">
                <a:solidFill>
                  <a:srgbClr val="1E4E79"/>
                </a:solidFill>
                <a:latin typeface="MS Gothic" charset="-128"/>
                <a:ea typeface="MS Gothic" charset="-128"/>
                <a:cs typeface="MS Gothic" charset="-128"/>
                <a:sym typeface="Arial"/>
              </a:rPr>
              <a:t>と聞こえ</a:t>
            </a:r>
            <a:r>
              <a:rPr lang="ja-JP" altLang="en-US" sz="1700" b="0" i="0" u="none" strike="noStrike" cap="none" dirty="0" smtClean="0">
                <a:solidFill>
                  <a:srgbClr val="1E4E79"/>
                </a:solidFill>
                <a:latin typeface="MS Gothic" charset="-128"/>
                <a:ea typeface="MS Gothic" charset="-128"/>
                <a:cs typeface="MS Gothic" charset="-128"/>
                <a:sym typeface="Arial"/>
              </a:rPr>
              <a:t>ます</a:t>
            </a:r>
            <a:r>
              <a:rPr lang="en-US" sz="1700" b="0" i="0" u="none" strike="noStrike" cap="none" dirty="0" smtClean="0">
                <a:solidFill>
                  <a:srgbClr val="1E4E79"/>
                </a:solidFill>
                <a:latin typeface="MS Gothic" charset="-128"/>
                <a:ea typeface="MS Gothic" charset="-128"/>
                <a:cs typeface="MS Gothic" charset="-128"/>
                <a:sym typeface="Arial"/>
              </a:rPr>
              <a:t>。</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p:txBody>
      </p:sp>
      <p:sp>
        <p:nvSpPr>
          <p:cNvPr id="149" name="Shape 14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50" name="Shape 15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20</a:t>
            </a:fld>
            <a:endParaRPr lang="en-US"/>
          </a:p>
        </p:txBody>
      </p:sp>
      <p:pic>
        <p:nvPicPr>
          <p:cNvPr id="151" name="Shape 151"/>
          <p:cNvPicPr preferRelativeResize="0"/>
          <p:nvPr/>
        </p:nvPicPr>
        <p:blipFill>
          <a:blip r:embed="rId3">
            <a:alphaModFix/>
          </a:blip>
          <a:stretch>
            <a:fillRect/>
          </a:stretch>
        </p:blipFill>
        <p:spPr>
          <a:xfrm>
            <a:off x="1248690" y="3768351"/>
            <a:ext cx="4527072" cy="3249235"/>
          </a:xfrm>
          <a:prstGeom prst="rect">
            <a:avLst/>
          </a:prstGeom>
          <a:noFill/>
          <a:ln>
            <a:noFill/>
          </a:ln>
        </p:spPr>
      </p:pic>
      <p:sp>
        <p:nvSpPr>
          <p:cNvPr id="152" name="Shape 152"/>
          <p:cNvSpPr txBox="1"/>
          <p:nvPr/>
        </p:nvSpPr>
        <p:spPr>
          <a:xfrm>
            <a:off x="2409578" y="4109125"/>
            <a:ext cx="881999" cy="302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2100" b="1" i="0" u="none" strike="noStrike" cap="none">
                <a:solidFill>
                  <a:srgbClr val="FF0000"/>
                </a:solidFill>
                <a:latin typeface="Arial"/>
                <a:ea typeface="Arial"/>
                <a:cs typeface="Arial"/>
                <a:sym typeface="Arial"/>
              </a:rPr>
              <a:t>実行</a:t>
            </a:r>
          </a:p>
        </p:txBody>
      </p:sp>
      <p:sp>
        <p:nvSpPr>
          <p:cNvPr id="153" name="Shape 153"/>
          <p:cNvSpPr/>
          <p:nvPr/>
        </p:nvSpPr>
        <p:spPr>
          <a:xfrm>
            <a:off x="1599289" y="3768351"/>
            <a:ext cx="165599" cy="169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54" name="Shape 154"/>
          <p:cNvPicPr preferRelativeResize="0"/>
          <p:nvPr/>
        </p:nvPicPr>
        <p:blipFill>
          <a:blip r:embed="rId4">
            <a:alphaModFix/>
          </a:blip>
          <a:stretch>
            <a:fillRect/>
          </a:stretch>
        </p:blipFill>
        <p:spPr>
          <a:xfrm>
            <a:off x="9349315" y="1548809"/>
            <a:ext cx="290055" cy="229442"/>
          </a:xfrm>
          <a:prstGeom prst="rect">
            <a:avLst/>
          </a:prstGeom>
          <a:noFill/>
          <a:ln>
            <a:noFill/>
          </a:ln>
        </p:spPr>
      </p:pic>
      <p:pic>
        <p:nvPicPr>
          <p:cNvPr id="155" name="Shape 155"/>
          <p:cNvPicPr preferRelativeResize="0"/>
          <p:nvPr/>
        </p:nvPicPr>
        <p:blipFill>
          <a:blip r:embed="rId5">
            <a:alphaModFix/>
          </a:blip>
          <a:stretch>
            <a:fillRect/>
          </a:stretch>
        </p:blipFill>
        <p:spPr>
          <a:xfrm>
            <a:off x="7994325" y="1540443"/>
            <a:ext cx="285727" cy="246167"/>
          </a:xfrm>
          <a:prstGeom prst="rect">
            <a:avLst/>
          </a:prstGeom>
          <a:noFill/>
          <a:ln>
            <a:noFill/>
          </a:ln>
        </p:spPr>
      </p:pic>
      <p:pic>
        <p:nvPicPr>
          <p:cNvPr id="156" name="Shape 156"/>
          <p:cNvPicPr preferRelativeResize="0"/>
          <p:nvPr/>
        </p:nvPicPr>
        <p:blipFill>
          <a:blip r:embed="rId6">
            <a:alphaModFix/>
          </a:blip>
          <a:stretch>
            <a:fillRect/>
          </a:stretch>
        </p:blipFill>
        <p:spPr>
          <a:xfrm>
            <a:off x="8913539" y="1537986"/>
            <a:ext cx="285725" cy="251087"/>
          </a:xfrm>
          <a:prstGeom prst="rect">
            <a:avLst/>
          </a:prstGeom>
          <a:noFill/>
          <a:ln>
            <a:noFill/>
          </a:ln>
        </p:spPr>
      </p:pic>
      <p:cxnSp>
        <p:nvCxnSpPr>
          <p:cNvPr id="157" name="Shape 157"/>
          <p:cNvCxnSpPr>
            <a:stCxn id="152" idx="1"/>
          </p:cNvCxnSpPr>
          <p:nvPr/>
        </p:nvCxnSpPr>
        <p:spPr>
          <a:xfrm rot="10800000">
            <a:off x="1764878" y="3937525"/>
            <a:ext cx="644700" cy="322800"/>
          </a:xfrm>
          <a:prstGeom prst="straightConnector1">
            <a:avLst/>
          </a:prstGeom>
          <a:noFill/>
          <a:ln w="76200" cap="flat" cmpd="sng">
            <a:solidFill>
              <a:srgbClr val="FF0000"/>
            </a:solidFill>
            <a:prstDash val="solid"/>
            <a:round/>
            <a:headEnd type="none" w="lg" len="lg"/>
            <a:tailEnd type="triangle" w="lg" len="lg"/>
          </a:ln>
        </p:spPr>
      </p:cxnSp>
      <p:pic>
        <p:nvPicPr>
          <p:cNvPr id="158" name="Shape 158"/>
          <p:cNvPicPr preferRelativeResize="0"/>
          <p:nvPr/>
        </p:nvPicPr>
        <p:blipFill>
          <a:blip r:embed="rId7">
            <a:alphaModFix/>
          </a:blip>
          <a:stretch>
            <a:fillRect/>
          </a:stretch>
        </p:blipFill>
        <p:spPr>
          <a:xfrm>
            <a:off x="9848627" y="1537986"/>
            <a:ext cx="231388" cy="251080"/>
          </a:xfrm>
          <a:prstGeom prst="rect">
            <a:avLst/>
          </a:prstGeom>
          <a:noFill/>
          <a:ln>
            <a:noFill/>
          </a:ln>
        </p:spPr>
      </p:pic>
      <p:pic>
        <p:nvPicPr>
          <p:cNvPr id="159" name="Shape 159"/>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160" name="Shape 160"/>
          <p:cNvPicPr preferRelativeResize="0"/>
          <p:nvPr/>
        </p:nvPicPr>
        <p:blipFill>
          <a:blip r:embed="rId9">
            <a:alphaModFix/>
          </a:blip>
          <a:stretch>
            <a:fillRect/>
          </a:stretch>
        </p:blipFill>
        <p:spPr>
          <a:xfrm>
            <a:off x="825403" y="1163493"/>
            <a:ext cx="491643" cy="491643"/>
          </a:xfrm>
          <a:prstGeom prst="rect">
            <a:avLst/>
          </a:prstGeom>
          <a:noFill/>
          <a:ln>
            <a:noFill/>
          </a:ln>
        </p:spPr>
      </p:pic>
      <p:pic>
        <p:nvPicPr>
          <p:cNvPr id="161" name="Shape 161"/>
          <p:cNvPicPr preferRelativeResize="0"/>
          <p:nvPr/>
        </p:nvPicPr>
        <p:blipFill>
          <a:blip r:embed="rId10">
            <a:alphaModFix/>
          </a:blip>
          <a:stretch>
            <a:fillRect/>
          </a:stretch>
        </p:blipFill>
        <p:spPr>
          <a:xfrm>
            <a:off x="8451762" y="1548799"/>
            <a:ext cx="290055" cy="229442"/>
          </a:xfrm>
          <a:prstGeom prst="rect">
            <a:avLst/>
          </a:prstGeom>
          <a:noFill/>
          <a:ln>
            <a:noFill/>
          </a:ln>
        </p:spPr>
      </p:pic>
      <p:pic>
        <p:nvPicPr>
          <p:cNvPr id="162" name="Shape 162"/>
          <p:cNvPicPr preferRelativeResize="0"/>
          <p:nvPr/>
        </p:nvPicPr>
        <p:blipFill>
          <a:blip r:embed="rId6">
            <a:alphaModFix/>
          </a:blip>
          <a:stretch>
            <a:fillRect/>
          </a:stretch>
        </p:blipFill>
        <p:spPr>
          <a:xfrm>
            <a:off x="7536879" y="1537978"/>
            <a:ext cx="285725" cy="251087"/>
          </a:xfrm>
          <a:prstGeom prst="rect">
            <a:avLst/>
          </a:prstGeom>
          <a:noFill/>
          <a:ln>
            <a:noFill/>
          </a:ln>
        </p:spPr>
      </p:pic>
      <p:sp>
        <p:nvSpPr>
          <p:cNvPr id="163" name="Shape 163"/>
          <p:cNvSpPr txBox="1"/>
          <p:nvPr/>
        </p:nvSpPr>
        <p:spPr>
          <a:xfrm>
            <a:off x="7548779" y="1186857"/>
            <a:ext cx="2580147" cy="350993"/>
          </a:xfrm>
          <a:prstGeom prst="rect">
            <a:avLst/>
          </a:prstGeom>
          <a:noFill/>
          <a:ln>
            <a:noFill/>
          </a:ln>
        </p:spPr>
        <p:txBody>
          <a:bodyPr lIns="64650" tIns="64650" rIns="64650" bIns="64650" anchor="t" anchorCtr="0">
            <a:noAutofit/>
          </a:bodyPr>
          <a:lstStyle/>
          <a:p>
            <a:pPr lvl="0" rtl="0">
              <a:spcBef>
                <a:spcPts val="0"/>
              </a:spcBef>
              <a:buClr>
                <a:schemeClr val="dk1"/>
              </a:buClr>
              <a:buSzPct val="25000"/>
              <a:buFont typeface="Arial"/>
              <a:buNone/>
            </a:pPr>
            <a:r>
              <a:rPr lang="en-US" sz="1700">
                <a:solidFill>
                  <a:srgbClr val="00B0F0"/>
                </a:solidFill>
                <a:latin typeface="MS Gothic" charset="-128"/>
                <a:ea typeface="MS Gothic" charset="-128"/>
                <a:cs typeface="MS Gothic" charset="-128"/>
              </a:rPr>
              <a:t>①  </a:t>
            </a:r>
            <a:r>
              <a:rPr lang="en-US" sz="1700" smtClean="0">
                <a:solidFill>
                  <a:srgbClr val="00B0F0"/>
                </a:solidFill>
                <a:latin typeface="MS Gothic" charset="-128"/>
                <a:ea typeface="MS Gothic" charset="-128"/>
                <a:cs typeface="MS Gothic" charset="-128"/>
              </a:rPr>
              <a:t>②  ③  ④  ⑤  </a:t>
            </a:r>
            <a:r>
              <a:rPr lang="en-US" sz="1700" dirty="0" smtClean="0">
                <a:solidFill>
                  <a:srgbClr val="00B0F0"/>
                </a:solidFill>
                <a:latin typeface="MS Gothic" charset="-128"/>
                <a:ea typeface="MS Gothic" charset="-128"/>
                <a:cs typeface="MS Gothic" charset="-128"/>
              </a:rPr>
              <a:t>⑥</a:t>
            </a:r>
            <a:endParaRPr lang="en-US" sz="1700" dirty="0">
              <a:solidFill>
                <a:srgbClr val="00B0F0"/>
              </a:solidFill>
              <a:latin typeface="MS Gothic" charset="-128"/>
              <a:ea typeface="MS Gothic" charset="-128"/>
              <a:cs typeface="MS Gothic"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好きな言葉をしゃべらせる</a:t>
            </a:r>
          </a:p>
        </p:txBody>
      </p:sp>
      <p:sp>
        <p:nvSpPr>
          <p:cNvPr id="169" name="Shape 16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a:solidFill>
                  <a:srgbClr val="1E4E79"/>
                </a:solidFill>
                <a:sym typeface="Arial"/>
              </a:rPr>
              <a:t>次にしゃべる内容を変えてみましょう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Sayボックスを</a:t>
            </a:r>
            <a:r>
              <a:rPr lang="en-US" dirty="0"/>
              <a:t>ダブル</a:t>
            </a:r>
            <a:r>
              <a:rPr lang="en-US" sz="1700" b="0" i="0" u="none" strike="noStrike" cap="none" dirty="0">
                <a:solidFill>
                  <a:srgbClr val="1E4E79"/>
                </a:solidFill>
                <a:sym typeface="Arial"/>
              </a:rPr>
              <a:t>クリックすると</a:t>
            </a:r>
            <a:r>
              <a:rPr lang="en-US" dirty="0"/>
              <a:t>、Sayボックスが見えなくなり、</a:t>
            </a:r>
            <a:r>
              <a:rPr lang="en-US" sz="1700" b="0" i="0" u="none" strike="noStrike" cap="none" dirty="0">
                <a:solidFill>
                  <a:srgbClr val="1E4E79"/>
                </a:solidFill>
                <a:sym typeface="Arial"/>
              </a:rPr>
              <a:t>新たにテキストを書き込む</a:t>
            </a:r>
            <a:r>
              <a:rPr lang="en-US" dirty="0"/>
              <a:t>項目</a:t>
            </a:r>
            <a:r>
              <a:rPr lang="en-US" sz="1700" b="0" i="0" u="none" strike="noStrike" cap="none" dirty="0">
                <a:solidFill>
                  <a:srgbClr val="1E4E79"/>
                </a:solidFill>
                <a:sym typeface="Arial"/>
              </a:rPr>
              <a:t>が現れ</a:t>
            </a:r>
            <a:r>
              <a:rPr lang="en-US" dirty="0"/>
              <a:t>ました。同時に、rootと書かれた四角の隣にSayという四角が現れました。</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Sayボックスを置いた所は</a:t>
            </a:r>
            <a:r>
              <a:rPr lang="en-US" dirty="0">
                <a:solidFill>
                  <a:srgbClr val="00B0F0"/>
                </a:solidFill>
              </a:rPr>
              <a:t>rootの視点</a:t>
            </a:r>
            <a:r>
              <a:rPr lang="en-US" dirty="0"/>
              <a:t>で、Sayボックスをダブルクリックすることで、Sayボックスの中身に</a:t>
            </a:r>
            <a:r>
              <a:rPr lang="en-US" dirty="0">
                <a:solidFill>
                  <a:srgbClr val="00B0F0"/>
                </a:solidFill>
              </a:rPr>
              <a:t>視点が切り替わった</a:t>
            </a:r>
            <a:r>
              <a:rPr lang="en-US" dirty="0"/>
              <a:t>、ということを意味します。視点を戻すには</a:t>
            </a:r>
            <a:r>
              <a:rPr lang="en-US" dirty="0">
                <a:solidFill>
                  <a:srgbClr val="00B0F0"/>
                </a:solidFill>
              </a:rPr>
              <a:t>①</a:t>
            </a:r>
            <a:r>
              <a:rPr lang="en-US" dirty="0"/>
              <a:t>をクリックします。</a:t>
            </a:r>
          </a:p>
        </p:txBody>
      </p:sp>
      <p:sp>
        <p:nvSpPr>
          <p:cNvPr id="170" name="Shape 170"/>
          <p:cNvSpPr txBox="1"/>
          <p:nvPr/>
        </p:nvSpPr>
        <p:spPr>
          <a:xfrm>
            <a:off x="6206486" y="3958482"/>
            <a:ext cx="41085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a:solidFill>
                  <a:srgbClr val="1E4E79"/>
                </a:solidFill>
                <a:latin typeface="MS Gothic" charset="-128"/>
                <a:ea typeface="MS Gothic" charset="-128"/>
                <a:cs typeface="MS Gothic" charset="-128"/>
              </a:rPr>
              <a:t>Localized </a:t>
            </a:r>
            <a:r>
              <a:rPr lang="en-US" sz="1700" dirty="0" err="1">
                <a:solidFill>
                  <a:srgbClr val="1E4E79"/>
                </a:solidFill>
                <a:latin typeface="MS Gothic" charset="-128"/>
                <a:ea typeface="MS Gothic" charset="-128"/>
                <a:cs typeface="MS Gothic" charset="-128"/>
              </a:rPr>
              <a:t>Textボックスの</a:t>
            </a:r>
            <a:r>
              <a:rPr lang="en-US" sz="1700" b="0" i="0" u="none" strike="noStrike" cap="none" dirty="0" err="1">
                <a:solidFill>
                  <a:srgbClr val="1E4E79"/>
                </a:solidFill>
                <a:latin typeface="MS Gothic" charset="-128"/>
                <a:ea typeface="MS Gothic" charset="-128"/>
                <a:cs typeface="MS Gothic" charset="-128"/>
                <a:sym typeface="Arial"/>
              </a:rPr>
              <a:t>言語の指定を</a:t>
            </a:r>
            <a:r>
              <a:rPr lang="en-US" sz="1700" dirty="0" err="1">
                <a:solidFill>
                  <a:srgbClr val="1E4E79"/>
                </a:solidFill>
                <a:latin typeface="MS Gothic" charset="-128"/>
                <a:ea typeface="MS Gothic" charset="-128"/>
                <a:cs typeface="MS Gothic" charset="-128"/>
              </a:rPr>
              <a:t>j</a:t>
            </a:r>
            <a:r>
              <a:rPr lang="en-US" sz="1700" b="0" i="0" u="none" strike="noStrike" cap="none" dirty="0" err="1">
                <a:solidFill>
                  <a:srgbClr val="1E4E79"/>
                </a:solidFill>
                <a:latin typeface="MS Gothic" charset="-128"/>
                <a:ea typeface="MS Gothic" charset="-128"/>
                <a:cs typeface="MS Gothic" charset="-128"/>
                <a:sym typeface="Arial"/>
              </a:rPr>
              <a:t>apaneseに変え</a:t>
            </a:r>
            <a:r>
              <a:rPr lang="en-US" sz="1700" dirty="0" err="1">
                <a:solidFill>
                  <a:srgbClr val="1E4E79"/>
                </a:solidFill>
                <a:latin typeface="MS Gothic" charset="-128"/>
                <a:ea typeface="MS Gothic" charset="-128"/>
                <a:cs typeface="MS Gothic" charset="-128"/>
              </a:rPr>
              <a:t>、下部の入力フォームに</a:t>
            </a:r>
            <a:r>
              <a:rPr lang="en-US" sz="1700" b="0" i="0" u="none" strike="noStrike" cap="none" dirty="0" err="1">
                <a:solidFill>
                  <a:srgbClr val="1E4E79"/>
                </a:solidFill>
                <a:latin typeface="MS Gothic" charset="-128"/>
                <a:ea typeface="MS Gothic" charset="-128"/>
                <a:cs typeface="MS Gothic" charset="-128"/>
                <a:sym typeface="Arial"/>
              </a:rPr>
              <a:t>好きな内容を書きこみます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前回と</a:t>
            </a:r>
            <a:r>
              <a:rPr lang="en-US" sz="1700" dirty="0">
                <a:solidFill>
                  <a:srgbClr val="1E4E79"/>
                </a:solidFill>
                <a:latin typeface="MS Gothic" charset="-128"/>
                <a:ea typeface="MS Gothic" charset="-128"/>
                <a:cs typeface="MS Gothic" charset="-128"/>
              </a:rPr>
              <a:t>同様に</a:t>
            </a:r>
            <a:r>
              <a:rPr lang="en-US" sz="1700" dirty="0">
                <a:solidFill>
                  <a:srgbClr val="00B0F0"/>
                </a:solidFill>
                <a:latin typeface="MS Gothic" charset="-128"/>
                <a:ea typeface="MS Gothic" charset="-128"/>
                <a:cs typeface="MS Gothic" charset="-128"/>
              </a:rPr>
              <a:t>再生ボタン</a:t>
            </a:r>
            <a:r>
              <a:rPr lang="en-US" sz="1700" dirty="0">
                <a:solidFill>
                  <a:srgbClr val="1E4E79"/>
                </a:solidFill>
                <a:latin typeface="MS Gothic" charset="-128"/>
                <a:ea typeface="MS Gothic" charset="-128"/>
                <a:cs typeface="MS Gothic" charset="-128"/>
              </a:rPr>
              <a:t>を</a:t>
            </a: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クリックして</a:t>
            </a:r>
            <a:r>
              <a:rPr lang="en-US" sz="1700" b="0" i="0" u="none" strike="noStrike" cap="none" dirty="0">
                <a:solidFill>
                  <a:srgbClr val="1E4E79"/>
                </a:solidFill>
                <a:latin typeface="MS Gothic" charset="-128"/>
                <a:ea typeface="MS Gothic" charset="-128"/>
                <a:cs typeface="MS Gothic" charset="-128"/>
                <a:sym typeface="Arial"/>
              </a:rPr>
              <a:t>実行させます。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アプリが実行されると、入力フォームに書き込んだ</a:t>
            </a:r>
            <a:r>
              <a:rPr lang="en-US" sz="1700" b="0" i="0" u="none" strike="noStrike" cap="none" dirty="0">
                <a:solidFill>
                  <a:srgbClr val="1E4E79"/>
                </a:solidFill>
                <a:latin typeface="MS Gothic" charset="-128"/>
                <a:ea typeface="MS Gothic" charset="-128"/>
                <a:cs typeface="MS Gothic" charset="-128"/>
                <a:sym typeface="Arial"/>
              </a:rPr>
              <a:t>内容を喋ったはずです。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これが基本的なボックスの使い方です。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p:txBody>
      </p:sp>
      <p:sp>
        <p:nvSpPr>
          <p:cNvPr id="171" name="Shape 171"/>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72" name="Shape 1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21</a:t>
            </a:fld>
            <a:endParaRPr lang="en-US"/>
          </a:p>
        </p:txBody>
      </p:sp>
      <p:pic>
        <p:nvPicPr>
          <p:cNvPr id="173" name="Shape 173"/>
          <p:cNvPicPr preferRelativeResize="0"/>
          <p:nvPr/>
        </p:nvPicPr>
        <p:blipFill>
          <a:blip r:embed="rId3">
            <a:alphaModFix/>
          </a:blip>
          <a:stretch>
            <a:fillRect/>
          </a:stretch>
        </p:blipFill>
        <p:spPr>
          <a:xfrm>
            <a:off x="664325" y="4161287"/>
            <a:ext cx="5312962" cy="2268264"/>
          </a:xfrm>
          <a:prstGeom prst="rect">
            <a:avLst/>
          </a:prstGeom>
          <a:noFill/>
          <a:ln>
            <a:noFill/>
          </a:ln>
        </p:spPr>
      </p:pic>
      <p:sp>
        <p:nvSpPr>
          <p:cNvPr id="174" name="Shape 174"/>
          <p:cNvSpPr/>
          <p:nvPr/>
        </p:nvSpPr>
        <p:spPr>
          <a:xfrm>
            <a:off x="1734533" y="4869472"/>
            <a:ext cx="1413900" cy="1021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75" name="Shape 175"/>
          <p:cNvSpPr/>
          <p:nvPr/>
        </p:nvSpPr>
        <p:spPr>
          <a:xfrm>
            <a:off x="810208" y="4104934"/>
            <a:ext cx="739199" cy="3110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76" name="Shape 176"/>
          <p:cNvPicPr preferRelativeResize="0"/>
          <p:nvPr/>
        </p:nvPicPr>
        <p:blipFill>
          <a:blip r:embed="rId4">
            <a:alphaModFix/>
          </a:blip>
          <a:stretch>
            <a:fillRect/>
          </a:stretch>
        </p:blipFill>
        <p:spPr>
          <a:xfrm>
            <a:off x="8483007" y="1514601"/>
            <a:ext cx="632321" cy="402393"/>
          </a:xfrm>
          <a:prstGeom prst="rect">
            <a:avLst/>
          </a:prstGeom>
          <a:noFill/>
          <a:ln>
            <a:noFill/>
          </a:ln>
        </p:spPr>
      </p:pic>
      <p:pic>
        <p:nvPicPr>
          <p:cNvPr id="177" name="Shape 177"/>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178" name="Shape 178"/>
          <p:cNvPicPr preferRelativeResize="0"/>
          <p:nvPr/>
        </p:nvPicPr>
        <p:blipFill>
          <a:blip r:embed="rId6">
            <a:alphaModFix/>
          </a:blip>
          <a:stretch>
            <a:fillRect/>
          </a:stretch>
        </p:blipFill>
        <p:spPr>
          <a:xfrm>
            <a:off x="825403" y="1163493"/>
            <a:ext cx="491643" cy="491643"/>
          </a:xfrm>
          <a:prstGeom prst="rect">
            <a:avLst/>
          </a:prstGeom>
          <a:noFill/>
          <a:ln>
            <a:noFill/>
          </a:ln>
        </p:spPr>
      </p:pic>
      <p:sp>
        <p:nvSpPr>
          <p:cNvPr id="179" name="Shape 179"/>
          <p:cNvSpPr txBox="1"/>
          <p:nvPr/>
        </p:nvSpPr>
        <p:spPr>
          <a:xfrm>
            <a:off x="8623642" y="1163502"/>
            <a:ext cx="491700" cy="402300"/>
          </a:xfrm>
          <a:prstGeom prst="rect">
            <a:avLst/>
          </a:prstGeom>
          <a:noFill/>
          <a:ln>
            <a:noFill/>
          </a:ln>
        </p:spPr>
        <p:txBody>
          <a:bodyPr lIns="64650" tIns="64650" rIns="64650" bIns="64650" anchor="t" anchorCtr="0">
            <a:noAutofit/>
          </a:bodyPr>
          <a:lstStyle/>
          <a:p>
            <a:pPr lvl="0" rtl="0">
              <a:lnSpc>
                <a:spcPct val="90000"/>
              </a:lnSpc>
              <a:spcBef>
                <a:spcPts val="0"/>
              </a:spcBef>
              <a:buClr>
                <a:srgbClr val="1E4E79"/>
              </a:buClr>
              <a:buSzPct val="25000"/>
              <a:buFont typeface="Arial"/>
              <a:buNone/>
            </a:pPr>
            <a:r>
              <a:rPr lang="en-US" sz="1700">
                <a:solidFill>
                  <a:srgbClr val="00B0F0"/>
                </a:solidFill>
                <a:latin typeface="MS Gothic" charset="-128"/>
                <a:ea typeface="MS Gothic" charset="-128"/>
                <a:cs typeface="MS Gothic" charset="-128"/>
              </a:rPr>
              <a:t>①</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215900" lvl="0" indent="-101600">
              <a:spcBef>
                <a:spcPts val="0"/>
              </a:spcBef>
              <a:buClr>
                <a:schemeClr val="dk1"/>
              </a:buClr>
              <a:buSzPct val="40000"/>
              <a:buFont typeface="Arial"/>
              <a:buNone/>
            </a:pPr>
            <a:r>
              <a:rPr lang="en-US">
                <a:solidFill>
                  <a:schemeClr val="dk2"/>
                </a:solidFill>
              </a:rPr>
              <a:t>ボックスの入出力</a:t>
            </a:r>
          </a:p>
        </p:txBody>
      </p:sp>
      <p:sp>
        <p:nvSpPr>
          <p:cNvPr id="185" name="Shape 18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solidFill>
                  <a:srgbClr val="FFFFFF"/>
                </a:solidFill>
              </a:rPr>
              <a:t>補足</a:t>
            </a:r>
          </a:p>
        </p:txBody>
      </p:sp>
      <p:sp>
        <p:nvSpPr>
          <p:cNvPr id="186" name="Shape 18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22</a:t>
            </a:fld>
            <a:endParaRPr lang="en-US"/>
          </a:p>
        </p:txBody>
      </p:sp>
      <p:sp>
        <p:nvSpPr>
          <p:cNvPr id="187" name="Shape 187"/>
          <p:cNvSpPr txBox="1"/>
          <p:nvPr/>
        </p:nvSpPr>
        <p:spPr>
          <a:xfrm>
            <a:off x="2312631"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①</a:t>
            </a:r>
          </a:p>
        </p:txBody>
      </p:sp>
      <p:sp>
        <p:nvSpPr>
          <p:cNvPr id="188" name="Shape 188"/>
          <p:cNvSpPr txBox="1"/>
          <p:nvPr/>
        </p:nvSpPr>
        <p:spPr>
          <a:xfrm>
            <a:off x="4245553"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②</a:t>
            </a:r>
          </a:p>
        </p:txBody>
      </p:sp>
      <p:sp>
        <p:nvSpPr>
          <p:cNvPr id="189" name="Shape 189"/>
          <p:cNvSpPr txBox="1"/>
          <p:nvPr/>
        </p:nvSpPr>
        <p:spPr>
          <a:xfrm>
            <a:off x="6157101"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③</a:t>
            </a:r>
          </a:p>
        </p:txBody>
      </p:sp>
      <p:sp>
        <p:nvSpPr>
          <p:cNvPr id="190" name="Shape 190"/>
          <p:cNvSpPr txBox="1"/>
          <p:nvPr/>
        </p:nvSpPr>
        <p:spPr>
          <a:xfrm>
            <a:off x="8068650"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④</a:t>
            </a:r>
          </a:p>
        </p:txBody>
      </p:sp>
      <p:sp>
        <p:nvSpPr>
          <p:cNvPr id="191" name="Shape 19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43000"/>
              </a:lnSpc>
              <a:spcBef>
                <a:spcPts val="0"/>
              </a:spcBef>
              <a:buNone/>
            </a:pPr>
            <a:r>
              <a:rPr lang="en-US" sz="2000" dirty="0"/>
              <a:t>色による種類</a:t>
            </a:r>
          </a:p>
          <a:p>
            <a:pPr marL="0" lvl="0" indent="0" rtl="0">
              <a:lnSpc>
                <a:spcPct val="100000"/>
              </a:lnSpc>
              <a:spcBef>
                <a:spcPts val="1200"/>
              </a:spcBef>
              <a:buNone/>
            </a:pPr>
            <a:r>
              <a:rPr lang="en-US" dirty="0"/>
              <a:t>ボックスには入力や出力があり、色がついています。色により、この入力がどのようなデータを受け取るものなのか、あるいは出力がどのようなデータを引き渡すものなのかがわかります。</a:t>
            </a:r>
          </a:p>
          <a:p>
            <a:pPr marL="0" lvl="0" indent="0" rtl="0">
              <a:lnSpc>
                <a:spcPct val="100000"/>
              </a:lnSpc>
              <a:spcBef>
                <a:spcPts val="0"/>
              </a:spcBef>
              <a:buNone/>
            </a:pPr>
            <a:endParaRPr dirty="0"/>
          </a:p>
          <a:p>
            <a:pPr marL="0" lvl="0" indent="0" rtl="0">
              <a:lnSpc>
                <a:spcPct val="150000"/>
              </a:lnSpc>
              <a:spcBef>
                <a:spcPts val="700"/>
              </a:spcBef>
              <a:buClr>
                <a:srgbClr val="1E4E79"/>
              </a:buClr>
              <a:buSzPct val="25000"/>
              <a:buFont typeface="Arial"/>
              <a:buNone/>
            </a:pPr>
            <a:r>
              <a:rPr lang="en-US" dirty="0"/>
              <a:t>①  </a:t>
            </a:r>
            <a:r>
              <a:rPr lang="en-US" dirty="0">
                <a:solidFill>
                  <a:srgbClr val="00B0F0"/>
                </a:solidFill>
              </a:rPr>
              <a:t>単純イベント</a:t>
            </a:r>
            <a:r>
              <a:rPr lang="en-US" dirty="0"/>
              <a:t>(Bang)　この入出力ではデータはともないません。</a:t>
            </a:r>
          </a:p>
          <a:p>
            <a:pPr marL="0" lvl="0" indent="0" rtl="0">
              <a:lnSpc>
                <a:spcPct val="150000"/>
              </a:lnSpc>
              <a:spcBef>
                <a:spcPts val="700"/>
              </a:spcBef>
              <a:buClr>
                <a:srgbClr val="1E4E79"/>
              </a:buClr>
              <a:buSzPct val="25000"/>
              <a:buFont typeface="Arial"/>
              <a:buNone/>
            </a:pPr>
            <a:r>
              <a:rPr lang="en-US" dirty="0"/>
              <a:t>②  </a:t>
            </a:r>
            <a:r>
              <a:rPr lang="en-US" dirty="0">
                <a:solidFill>
                  <a:srgbClr val="00B0F0"/>
                </a:solidFill>
              </a:rPr>
              <a:t>数値</a:t>
            </a:r>
            <a:r>
              <a:rPr lang="en-US" dirty="0"/>
              <a:t>(Number)　この入出力では数値(小数点値もしくは整数値)が引き渡されます。</a:t>
            </a:r>
          </a:p>
          <a:p>
            <a:pPr marL="0" lvl="0" indent="0" rtl="0">
              <a:lnSpc>
                <a:spcPct val="150000"/>
              </a:lnSpc>
              <a:spcBef>
                <a:spcPts val="700"/>
              </a:spcBef>
              <a:buClr>
                <a:srgbClr val="1E4E79"/>
              </a:buClr>
              <a:buSzPct val="25000"/>
              <a:buFont typeface="Arial"/>
              <a:buNone/>
            </a:pPr>
            <a:r>
              <a:rPr lang="en-US" dirty="0"/>
              <a:t>③  </a:t>
            </a:r>
            <a:r>
              <a:rPr lang="en-US" dirty="0">
                <a:solidFill>
                  <a:srgbClr val="00B0F0"/>
                </a:solidFill>
              </a:rPr>
              <a:t>文字列</a:t>
            </a:r>
            <a:r>
              <a:rPr lang="en-US" dirty="0"/>
              <a:t>(String)　この入出力では文字列が引き渡されます。</a:t>
            </a:r>
          </a:p>
          <a:p>
            <a:pPr marL="0" lvl="0" indent="0" rtl="0">
              <a:lnSpc>
                <a:spcPct val="150000"/>
              </a:lnSpc>
              <a:spcBef>
                <a:spcPts val="700"/>
              </a:spcBef>
              <a:spcAft>
                <a:spcPts val="0"/>
              </a:spcAft>
              <a:buNone/>
            </a:pPr>
            <a:r>
              <a:rPr lang="en-US" dirty="0"/>
              <a:t>④  </a:t>
            </a:r>
            <a:r>
              <a:rPr lang="en-US" dirty="0">
                <a:solidFill>
                  <a:srgbClr val="00B0F0"/>
                </a:solidFill>
              </a:rPr>
              <a:t>動的</a:t>
            </a:r>
            <a:r>
              <a:rPr lang="en-US" dirty="0"/>
              <a:t>(Dynamic)　単純イベント(値なし)あるいは何らかの値あり。値がある場合は、数値、文字列、数値の配列、文字列の配列のいずれかとなります。</a:t>
            </a:r>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r>
              <a:rPr lang="en-US" dirty="0"/>
              <a:t>なお、入出力の「▲」や「✕」といった記号の意味については後記します。</a:t>
            </a:r>
          </a:p>
        </p:txBody>
      </p:sp>
      <p:pic>
        <p:nvPicPr>
          <p:cNvPr id="192" name="Shape 192"/>
          <p:cNvPicPr preferRelativeResize="0"/>
          <p:nvPr/>
        </p:nvPicPr>
        <p:blipFill>
          <a:blip r:embed="rId3">
            <a:alphaModFix/>
          </a:blip>
          <a:stretch>
            <a:fillRect/>
          </a:stretch>
        </p:blipFill>
        <p:spPr>
          <a:xfrm>
            <a:off x="2015901" y="5759409"/>
            <a:ext cx="490150" cy="422278"/>
          </a:xfrm>
          <a:prstGeom prst="rect">
            <a:avLst/>
          </a:prstGeom>
          <a:noFill/>
          <a:ln>
            <a:noFill/>
          </a:ln>
        </p:spPr>
      </p:pic>
      <p:pic>
        <p:nvPicPr>
          <p:cNvPr id="193" name="Shape 193"/>
          <p:cNvPicPr preferRelativeResize="0"/>
          <p:nvPr/>
        </p:nvPicPr>
        <p:blipFill>
          <a:blip r:embed="rId4">
            <a:alphaModFix/>
          </a:blip>
          <a:stretch>
            <a:fillRect/>
          </a:stretch>
        </p:blipFill>
        <p:spPr>
          <a:xfrm>
            <a:off x="2535642" y="5770719"/>
            <a:ext cx="505231" cy="399656"/>
          </a:xfrm>
          <a:prstGeom prst="rect">
            <a:avLst/>
          </a:prstGeom>
          <a:noFill/>
          <a:ln>
            <a:noFill/>
          </a:ln>
        </p:spPr>
      </p:pic>
      <p:pic>
        <p:nvPicPr>
          <p:cNvPr id="194" name="Shape 194"/>
          <p:cNvPicPr preferRelativeResize="0"/>
          <p:nvPr/>
        </p:nvPicPr>
        <p:blipFill>
          <a:blip r:embed="rId5">
            <a:alphaModFix/>
          </a:blip>
          <a:stretch>
            <a:fillRect/>
          </a:stretch>
        </p:blipFill>
        <p:spPr>
          <a:xfrm>
            <a:off x="3943046" y="5754957"/>
            <a:ext cx="506830" cy="423615"/>
          </a:xfrm>
          <a:prstGeom prst="rect">
            <a:avLst/>
          </a:prstGeom>
          <a:noFill/>
          <a:ln>
            <a:noFill/>
          </a:ln>
        </p:spPr>
      </p:pic>
      <p:pic>
        <p:nvPicPr>
          <p:cNvPr id="195" name="Shape 195"/>
          <p:cNvPicPr preferRelativeResize="0"/>
          <p:nvPr/>
        </p:nvPicPr>
        <p:blipFill>
          <a:blip r:embed="rId6">
            <a:alphaModFix/>
          </a:blip>
          <a:stretch>
            <a:fillRect/>
          </a:stretch>
        </p:blipFill>
        <p:spPr>
          <a:xfrm>
            <a:off x="4465585" y="5762520"/>
            <a:ext cx="514395" cy="408486"/>
          </a:xfrm>
          <a:prstGeom prst="rect">
            <a:avLst/>
          </a:prstGeom>
          <a:noFill/>
          <a:ln>
            <a:noFill/>
          </a:ln>
        </p:spPr>
      </p:pic>
      <p:pic>
        <p:nvPicPr>
          <p:cNvPr id="196" name="Shape 196"/>
          <p:cNvPicPr preferRelativeResize="0"/>
          <p:nvPr/>
        </p:nvPicPr>
        <p:blipFill>
          <a:blip r:embed="rId7">
            <a:alphaModFix/>
          </a:blip>
          <a:stretch>
            <a:fillRect/>
          </a:stretch>
        </p:blipFill>
        <p:spPr>
          <a:xfrm>
            <a:off x="6354077" y="5770077"/>
            <a:ext cx="514395" cy="400921"/>
          </a:xfrm>
          <a:prstGeom prst="rect">
            <a:avLst/>
          </a:prstGeom>
          <a:noFill/>
          <a:ln>
            <a:noFill/>
          </a:ln>
        </p:spPr>
      </p:pic>
      <p:pic>
        <p:nvPicPr>
          <p:cNvPr id="197" name="Shape 197"/>
          <p:cNvPicPr preferRelativeResize="0"/>
          <p:nvPr/>
        </p:nvPicPr>
        <p:blipFill>
          <a:blip r:embed="rId8">
            <a:alphaModFix/>
          </a:blip>
          <a:stretch>
            <a:fillRect/>
          </a:stretch>
        </p:blipFill>
        <p:spPr>
          <a:xfrm>
            <a:off x="5823967" y="5762518"/>
            <a:ext cx="484136" cy="416050"/>
          </a:xfrm>
          <a:prstGeom prst="rect">
            <a:avLst/>
          </a:prstGeom>
          <a:noFill/>
          <a:ln>
            <a:noFill/>
          </a:ln>
        </p:spPr>
      </p:pic>
      <p:pic>
        <p:nvPicPr>
          <p:cNvPr id="198" name="Shape 198"/>
          <p:cNvPicPr preferRelativeResize="0"/>
          <p:nvPr/>
        </p:nvPicPr>
        <p:blipFill>
          <a:blip r:embed="rId9">
            <a:alphaModFix/>
          </a:blip>
          <a:stretch>
            <a:fillRect/>
          </a:stretch>
        </p:blipFill>
        <p:spPr>
          <a:xfrm>
            <a:off x="7768843" y="5766307"/>
            <a:ext cx="476571" cy="400921"/>
          </a:xfrm>
          <a:prstGeom prst="rect">
            <a:avLst/>
          </a:prstGeom>
          <a:noFill/>
          <a:ln>
            <a:noFill/>
          </a:ln>
        </p:spPr>
      </p:pic>
      <p:pic>
        <p:nvPicPr>
          <p:cNvPr id="199" name="Shape 199"/>
          <p:cNvPicPr preferRelativeResize="0"/>
          <p:nvPr/>
        </p:nvPicPr>
        <p:blipFill>
          <a:blip r:embed="rId10">
            <a:alphaModFix/>
          </a:blip>
          <a:stretch>
            <a:fillRect/>
          </a:stretch>
        </p:blipFill>
        <p:spPr>
          <a:xfrm>
            <a:off x="8275407" y="5766307"/>
            <a:ext cx="506830" cy="400921"/>
          </a:xfrm>
          <a:prstGeom prst="rect">
            <a:avLst/>
          </a:prstGeom>
          <a:noFill/>
          <a:ln>
            <a:noFill/>
          </a:ln>
        </p:spPr>
      </p:pic>
      <p:pic>
        <p:nvPicPr>
          <p:cNvPr id="200" name="Shape 200"/>
          <p:cNvPicPr preferRelativeResize="0"/>
          <p:nvPr/>
        </p:nvPicPr>
        <p:blipFill>
          <a:blip r:embed="rId11">
            <a:alphaModFix/>
          </a:blip>
          <a:stretch>
            <a:fillRect/>
          </a:stretch>
        </p:blipFill>
        <p:spPr>
          <a:xfrm>
            <a:off x="193730" y="1163493"/>
            <a:ext cx="491643" cy="491643"/>
          </a:xfrm>
          <a:prstGeom prst="rect">
            <a:avLst/>
          </a:prstGeom>
          <a:noFill/>
          <a:ln>
            <a:noFill/>
          </a:ln>
        </p:spPr>
      </p:pic>
      <p:pic>
        <p:nvPicPr>
          <p:cNvPr id="201" name="Shape 201"/>
          <p:cNvPicPr preferRelativeResize="0"/>
          <p:nvPr/>
        </p:nvPicPr>
        <p:blipFill>
          <a:blip r:embed="rId12">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0" lvl="0" indent="-50800" rtl="0">
              <a:spcBef>
                <a:spcPts val="0"/>
              </a:spcBef>
              <a:buClr>
                <a:schemeClr val="dk1"/>
              </a:buClr>
              <a:buSzPct val="40000"/>
              <a:buFont typeface="Arial"/>
              <a:buNone/>
            </a:pPr>
            <a:r>
              <a:rPr lang="en-US">
                <a:solidFill>
                  <a:schemeClr val="dk2"/>
                </a:solidFill>
              </a:rPr>
              <a:t>ボックスの情報を見る</a:t>
            </a:r>
          </a:p>
        </p:txBody>
      </p:sp>
      <p:sp>
        <p:nvSpPr>
          <p:cNvPr id="207" name="Shape 20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solidFill>
                  <a:srgbClr val="FFFFFF"/>
                </a:solidFill>
              </a:rPr>
              <a:t>補足</a:t>
            </a:r>
          </a:p>
        </p:txBody>
      </p:sp>
      <p:sp>
        <p:nvSpPr>
          <p:cNvPr id="208" name="Shape 2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23</a:t>
            </a:fld>
            <a:endParaRPr lang="en-US"/>
          </a:p>
        </p:txBody>
      </p:sp>
      <p:sp>
        <p:nvSpPr>
          <p:cNvPr id="209" name="Shape 20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spcAft>
                <a:spcPts val="0"/>
              </a:spcAft>
              <a:buNone/>
            </a:pPr>
            <a:r>
              <a:rPr lang="en-US"/>
              <a:t>ボックスには名前や概要、入出力には色や記号などの情報も含まれています。</a:t>
            </a:r>
          </a:p>
          <a:p>
            <a:pPr marL="0" lvl="0" indent="0" rtl="0">
              <a:lnSpc>
                <a:spcPct val="100000"/>
              </a:lnSpc>
              <a:spcBef>
                <a:spcPts val="0"/>
              </a:spcBef>
              <a:spcAft>
                <a:spcPts val="0"/>
              </a:spcAft>
              <a:buNone/>
            </a:pPr>
            <a:r>
              <a:rPr lang="en-US"/>
              <a:t>確認するにはボックスを右クリックし、「</a:t>
            </a:r>
            <a:r>
              <a:rPr lang="en-US">
                <a:solidFill>
                  <a:srgbClr val="00B0F0"/>
                </a:solidFill>
              </a:rPr>
              <a:t>ボックスを編集</a:t>
            </a:r>
            <a:r>
              <a:rPr lang="en-US"/>
              <a:t>」をクリックします。</a:t>
            </a: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US"/>
              <a:t>すると、ボックスの編集ウインドウが表示されます。ここではボックスの様々なパラメータの確認や編集を行うことが出来ます。</a:t>
            </a: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US"/>
              <a:t>またボックスや入出力の上にマウスカーソルを置くことで、瞬時に情報を確認することができます。</a:t>
            </a:r>
          </a:p>
          <a:p>
            <a:pPr marL="0" lvl="0" indent="0" rtl="0">
              <a:lnSpc>
                <a:spcPct val="100000"/>
              </a:lnSpc>
              <a:spcBef>
                <a:spcPts val="0"/>
              </a:spcBef>
              <a:spcAft>
                <a:spcPts val="0"/>
              </a:spcAft>
              <a:buNone/>
            </a:pPr>
            <a:endParaRPr/>
          </a:p>
        </p:txBody>
      </p:sp>
      <p:pic>
        <p:nvPicPr>
          <p:cNvPr id="210" name="Shape 210"/>
          <p:cNvPicPr preferRelativeResize="0"/>
          <p:nvPr/>
        </p:nvPicPr>
        <p:blipFill>
          <a:blip r:embed="rId3">
            <a:alphaModFix/>
          </a:blip>
          <a:stretch>
            <a:fillRect/>
          </a:stretch>
        </p:blipFill>
        <p:spPr>
          <a:xfrm>
            <a:off x="400790" y="4210243"/>
            <a:ext cx="2591908" cy="2583601"/>
          </a:xfrm>
          <a:prstGeom prst="rect">
            <a:avLst/>
          </a:prstGeom>
          <a:noFill/>
          <a:ln>
            <a:noFill/>
          </a:ln>
        </p:spPr>
      </p:pic>
      <p:pic>
        <p:nvPicPr>
          <p:cNvPr id="211" name="Shape 211"/>
          <p:cNvPicPr preferRelativeResize="0"/>
          <p:nvPr/>
        </p:nvPicPr>
        <p:blipFill>
          <a:blip r:embed="rId4">
            <a:alphaModFix/>
          </a:blip>
          <a:stretch>
            <a:fillRect/>
          </a:stretch>
        </p:blipFill>
        <p:spPr>
          <a:xfrm>
            <a:off x="3230140" y="3755199"/>
            <a:ext cx="2257341" cy="3330672"/>
          </a:xfrm>
          <a:prstGeom prst="rect">
            <a:avLst/>
          </a:prstGeom>
          <a:noFill/>
          <a:ln>
            <a:noFill/>
          </a:ln>
        </p:spPr>
      </p:pic>
      <p:pic>
        <p:nvPicPr>
          <p:cNvPr id="212" name="Shape 212"/>
          <p:cNvPicPr preferRelativeResize="0"/>
          <p:nvPr/>
        </p:nvPicPr>
        <p:blipFill>
          <a:blip r:embed="rId5">
            <a:alphaModFix/>
          </a:blip>
          <a:stretch>
            <a:fillRect/>
          </a:stretch>
        </p:blipFill>
        <p:spPr>
          <a:xfrm>
            <a:off x="5724887" y="4732651"/>
            <a:ext cx="4722064" cy="1538782"/>
          </a:xfrm>
          <a:prstGeom prst="rect">
            <a:avLst/>
          </a:prstGeom>
          <a:noFill/>
          <a:ln>
            <a:noFill/>
          </a:ln>
        </p:spPr>
      </p:pic>
      <p:cxnSp>
        <p:nvCxnSpPr>
          <p:cNvPr id="213" name="Shape 213"/>
          <p:cNvCxnSpPr/>
          <p:nvPr/>
        </p:nvCxnSpPr>
        <p:spPr>
          <a:xfrm rot="10800000">
            <a:off x="7163540" y="5065708"/>
            <a:ext cx="132300" cy="213599"/>
          </a:xfrm>
          <a:prstGeom prst="straightConnector1">
            <a:avLst/>
          </a:prstGeom>
          <a:noFill/>
          <a:ln w="38100" cap="flat" cmpd="sng">
            <a:solidFill>
              <a:srgbClr val="000000"/>
            </a:solidFill>
            <a:prstDash val="solid"/>
            <a:round/>
            <a:headEnd type="none" w="med" len="med"/>
            <a:tailEnd type="stealth" w="lg" len="lg"/>
          </a:ln>
        </p:spPr>
      </p:cxnSp>
      <p:sp>
        <p:nvSpPr>
          <p:cNvPr id="214" name="Shape 214"/>
          <p:cNvSpPr txBox="1"/>
          <p:nvPr/>
        </p:nvSpPr>
        <p:spPr>
          <a:xfrm>
            <a:off x="904294" y="6015191"/>
            <a:ext cx="1806300" cy="256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215" name="Shape 215"/>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216" name="Shape 216"/>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次に動きを加えてみましょう。</a:t>
            </a:r>
          </a:p>
          <a:p>
            <a:pPr marL="0" lvl="0" indent="0" rtl="0">
              <a:lnSpc>
                <a:spcPct val="100000"/>
              </a:lnSpc>
              <a:spcBef>
                <a:spcPts val="0"/>
              </a:spcBef>
              <a:buClr>
                <a:schemeClr val="dk1"/>
              </a:buClr>
              <a:buSzPct val="25000"/>
              <a:buFont typeface="Arial"/>
              <a:buNone/>
            </a:pPr>
            <a:r>
              <a:rPr lang="en-US"/>
              <a:t>　</a:t>
            </a:r>
          </a:p>
          <a:p>
            <a:pPr marL="0" lvl="0" indent="0" rtl="0">
              <a:lnSpc>
                <a:spcPct val="100000"/>
              </a:lnSpc>
              <a:spcBef>
                <a:spcPts val="0"/>
              </a:spcBef>
              <a:buClr>
                <a:schemeClr val="dk1"/>
              </a:buClr>
              <a:buSzPct val="25000"/>
              <a:buFont typeface="Arial"/>
              <a:buNone/>
            </a:pPr>
            <a:r>
              <a:rPr lang="en-US"/>
              <a:t>ボックスライブラリーのMotion →Animations→ Helloをドラッグし</a:t>
            </a:r>
          </a:p>
          <a:p>
            <a:pPr marL="0" lvl="0" indent="0" rtl="0">
              <a:lnSpc>
                <a:spcPct val="100000"/>
              </a:lnSpc>
              <a:spcBef>
                <a:spcPts val="0"/>
              </a:spcBef>
              <a:buNone/>
            </a:pPr>
            <a:r>
              <a:rPr lang="en-US"/>
              <a:t>「Say」ボックスの隣に追加します。</a:t>
            </a:r>
          </a:p>
        </p:txBody>
      </p:sp>
      <p:sp>
        <p:nvSpPr>
          <p:cNvPr id="222" name="Shape 222"/>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Helloボックス</a:t>
            </a:r>
          </a:p>
        </p:txBody>
      </p:sp>
      <p:sp>
        <p:nvSpPr>
          <p:cNvPr id="223" name="Shape 223"/>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動かしてみよう</a:t>
            </a:r>
          </a:p>
        </p:txBody>
      </p:sp>
      <p:sp>
        <p:nvSpPr>
          <p:cNvPr id="224" name="Shape 2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24</a:t>
            </a:fld>
            <a:endParaRPr lang="en-US"/>
          </a:p>
        </p:txBody>
      </p:sp>
      <p:pic>
        <p:nvPicPr>
          <p:cNvPr id="225" name="Shape 225"/>
          <p:cNvPicPr preferRelativeResize="0"/>
          <p:nvPr/>
        </p:nvPicPr>
        <p:blipFill rotWithShape="1">
          <a:blip r:embed="rId3">
            <a:alphaModFix/>
          </a:blip>
          <a:srcRect/>
          <a:stretch/>
        </p:blipFill>
        <p:spPr>
          <a:xfrm>
            <a:off x="903188" y="2971468"/>
            <a:ext cx="5972100" cy="3357599"/>
          </a:xfrm>
          <a:prstGeom prst="rect">
            <a:avLst/>
          </a:prstGeom>
          <a:noFill/>
          <a:ln>
            <a:noFill/>
          </a:ln>
        </p:spPr>
      </p:pic>
      <p:sp>
        <p:nvSpPr>
          <p:cNvPr id="226" name="Shape 226"/>
          <p:cNvSpPr txBox="1"/>
          <p:nvPr/>
        </p:nvSpPr>
        <p:spPr>
          <a:xfrm>
            <a:off x="7377757" y="3786562"/>
            <a:ext cx="2564700" cy="22391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実行すると喋った後に手を振ります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a:t>
            </a:r>
            <a:r>
              <a:rPr lang="en-US" sz="1700" b="0" i="0" u="none" strike="noStrike" cap="none" dirty="0" err="1">
                <a:solidFill>
                  <a:srgbClr val="1E4E79"/>
                </a:solidFill>
                <a:latin typeface="MS Gothic" charset="-128"/>
                <a:ea typeface="MS Gothic" charset="-128"/>
                <a:cs typeface="MS Gothic" charset="-128"/>
                <a:sym typeface="Arial"/>
              </a:rPr>
              <a:t>Hello」ボックスとは手を振る動作が入ったボックスです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000000"/>
              </a:solidFill>
              <a:latin typeface="MS Gothic" charset="-128"/>
              <a:ea typeface="MS Gothic" charset="-128"/>
              <a:cs typeface="MS Gothic" charset="-128"/>
              <a:sym typeface="Arial"/>
            </a:endParaRPr>
          </a:p>
        </p:txBody>
      </p:sp>
      <p:pic>
        <p:nvPicPr>
          <p:cNvPr id="227" name="Shape 227"/>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228" name="Shape 228"/>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今度は喋ると同時に手を振るようにしてみます。</a:t>
            </a:r>
          </a:p>
          <a:p>
            <a:pPr marL="0" lvl="0" indent="0" rtl="0">
              <a:lnSpc>
                <a:spcPct val="100000"/>
              </a:lnSpc>
              <a:spcBef>
                <a:spcPts val="0"/>
              </a:spcBef>
              <a:buNone/>
            </a:pPr>
            <a:endParaRPr/>
          </a:p>
          <a:p>
            <a:pPr marL="0" lvl="0" indent="0" rtl="0">
              <a:lnSpc>
                <a:spcPct val="100000"/>
              </a:lnSpc>
              <a:spcBef>
                <a:spcPts val="0"/>
              </a:spcBef>
              <a:buNone/>
            </a:pPr>
            <a:r>
              <a:rPr lang="en-US"/>
              <a:t>先ほどと同じように「Say」「Animation」を追加しますが、つなぎ方を図のように変えます。</a:t>
            </a:r>
          </a:p>
        </p:txBody>
      </p:sp>
      <p:sp>
        <p:nvSpPr>
          <p:cNvPr id="234" name="Shape 2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Helloボックス</a:t>
            </a:r>
          </a:p>
        </p:txBody>
      </p:sp>
      <p:sp>
        <p:nvSpPr>
          <p:cNvPr id="235" name="Shape 2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36" name="Shape 2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25</a:t>
            </a:fld>
            <a:endParaRPr lang="en-US"/>
          </a:p>
        </p:txBody>
      </p:sp>
      <p:sp>
        <p:nvSpPr>
          <p:cNvPr id="237" name="Shape 237"/>
          <p:cNvSpPr txBox="1"/>
          <p:nvPr/>
        </p:nvSpPr>
        <p:spPr>
          <a:xfrm>
            <a:off x="7377757" y="3786562"/>
            <a:ext cx="2564700" cy="2239199"/>
          </a:xfrm>
          <a:prstGeom prst="rect">
            <a:avLst/>
          </a:prstGeom>
          <a:noFill/>
          <a:ln>
            <a:noFill/>
          </a:ln>
        </p:spPr>
        <p:txBody>
          <a:bodyPr lIns="87050" tIns="43500" rIns="87050" bIns="43500" anchor="t" anchorCtr="0">
            <a:noAutofit/>
          </a:bodyPr>
          <a:lstStyle/>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実行すると喋りながら手を振ります。</a:t>
            </a:r>
          </a:p>
          <a:p>
            <a:pPr lvl="0" rtl="0">
              <a:spcBef>
                <a:spcPts val="0"/>
              </a:spcBef>
              <a:buClr>
                <a:srgbClr val="1E4E79"/>
              </a:buClr>
              <a:buFont typeface="Arial"/>
              <a:buNone/>
            </a:pPr>
            <a:endParaRPr sz="1700">
              <a:solidFill>
                <a:srgbClr val="1E4E79"/>
              </a:solidFill>
              <a:latin typeface="MS Gothic" charset="-128"/>
              <a:ea typeface="MS Gothic" charset="-128"/>
              <a:cs typeface="MS Gothic" charset="-128"/>
            </a:endParaRPr>
          </a:p>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これは並列に繋いだためです。</a:t>
            </a:r>
          </a:p>
          <a:p>
            <a:pPr marL="0" marR="0" lvl="0" indent="0" algn="l" rtl="0">
              <a:lnSpc>
                <a:spcPct val="100000"/>
              </a:lnSpc>
              <a:spcBef>
                <a:spcPts val="0"/>
              </a:spcBef>
              <a:spcAft>
                <a:spcPts val="0"/>
              </a:spcAft>
              <a:buClr>
                <a:srgbClr val="000000"/>
              </a:buClr>
              <a:buFont typeface="Arial"/>
              <a:buNone/>
            </a:pPr>
            <a:endParaRPr sz="1700">
              <a:solidFill>
                <a:srgbClr val="1E4E79"/>
              </a:solidFill>
              <a:latin typeface="MS Gothic" charset="-128"/>
              <a:ea typeface="MS Gothic" charset="-128"/>
              <a:cs typeface="MS Gothic" charset="-128"/>
            </a:endParaRPr>
          </a:p>
        </p:txBody>
      </p:sp>
      <p:pic>
        <p:nvPicPr>
          <p:cNvPr id="238" name="Shape 23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39" name="Shape 23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40" name="Shape 240"/>
          <p:cNvPicPr preferRelativeResize="0"/>
          <p:nvPr/>
        </p:nvPicPr>
        <p:blipFill rotWithShape="1">
          <a:blip r:embed="rId5">
            <a:alphaModFix/>
          </a:blip>
          <a:srcRect/>
          <a:stretch/>
        </p:blipFill>
        <p:spPr>
          <a:xfrm>
            <a:off x="825406" y="3036586"/>
            <a:ext cx="6233400" cy="350429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a:t>
            </a:r>
            <a:r>
              <a:rPr lang="en-US" dirty="0" err="1"/>
              <a:t>Timeline」ボックスとは時間の経過とともに動きを変化させたり</a:t>
            </a:r>
            <a:r>
              <a:rPr lang="en-US" dirty="0" smtClean="0"/>
              <a:t>、</a:t>
            </a:r>
            <a:br>
              <a:rPr lang="en-US" dirty="0" smtClean="0"/>
            </a:br>
            <a:r>
              <a:rPr lang="en-US" dirty="0" smtClean="0"/>
              <a:t>様</a:t>
            </a:r>
            <a:r>
              <a:rPr lang="en-US" dirty="0"/>
              <a:t>々なボックスを一括で制御できるボックスです。</a:t>
            </a:r>
          </a:p>
          <a:p>
            <a:pPr marL="0" lvl="0" indent="-50800" rtl="0">
              <a:lnSpc>
                <a:spcPct val="100000"/>
              </a:lnSpc>
              <a:spcBef>
                <a:spcPts val="0"/>
              </a:spcBef>
              <a:buClr>
                <a:schemeClr val="dk1"/>
              </a:buClr>
              <a:buSzPct val="47058"/>
              <a:buFont typeface="Arial"/>
              <a:buNone/>
            </a:pPr>
            <a:endParaRPr dirty="0">
              <a:solidFill>
                <a:schemeClr val="dk1"/>
              </a:solidFill>
            </a:endParaRPr>
          </a:p>
          <a:p>
            <a:pPr marL="0" lvl="0" indent="-50800" rtl="0">
              <a:lnSpc>
                <a:spcPct val="100000"/>
              </a:lnSpc>
              <a:spcBef>
                <a:spcPts val="0"/>
              </a:spcBef>
              <a:buClr>
                <a:schemeClr val="dk1"/>
              </a:buClr>
              <a:buSzPct val="47058"/>
              <a:buFont typeface="Arial"/>
              <a:buNone/>
            </a:pPr>
            <a:r>
              <a:rPr lang="en-US" dirty="0" err="1"/>
              <a:t>まずボックスライブラリから「Timeline」をドラッグし配置します</a:t>
            </a:r>
            <a:r>
              <a:rPr lang="en-US" dirty="0"/>
              <a:t>。</a:t>
            </a:r>
          </a:p>
          <a:p>
            <a:pPr marL="0" lvl="0" indent="-50800" rtl="0">
              <a:lnSpc>
                <a:spcPct val="100000"/>
              </a:lnSpc>
              <a:spcBef>
                <a:spcPts val="0"/>
              </a:spcBef>
              <a:buClr>
                <a:schemeClr val="dk1"/>
              </a:buClr>
              <a:buSzPct val="47058"/>
              <a:buFont typeface="Arial"/>
              <a:buNone/>
            </a:pPr>
            <a:r>
              <a:rPr lang="en-US" dirty="0" err="1"/>
              <a:t>つぎに、その「Timeline」をダブルクリックします</a:t>
            </a:r>
            <a:r>
              <a:rPr lang="en-US" dirty="0"/>
              <a:t>。</a:t>
            </a:r>
          </a:p>
          <a:p>
            <a:pPr marL="0" lvl="0" indent="0" rtl="0">
              <a:lnSpc>
                <a:spcPct val="100000"/>
              </a:lnSpc>
              <a:spcBef>
                <a:spcPts val="0"/>
              </a:spcBef>
              <a:buNone/>
            </a:pPr>
            <a:endParaRPr dirty="0"/>
          </a:p>
        </p:txBody>
      </p:sp>
      <p:sp>
        <p:nvSpPr>
          <p:cNvPr id="246" name="Shape 24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47" name="Shape 24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48" name="Shape 24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26</a:t>
            </a:fld>
            <a:endParaRPr lang="en-US"/>
          </a:p>
        </p:txBody>
      </p:sp>
      <p:pic>
        <p:nvPicPr>
          <p:cNvPr id="249" name="Shape 24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50" name="Shape 25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51" name="Shape 251"/>
          <p:cNvSpPr txBox="1"/>
          <p:nvPr/>
        </p:nvSpPr>
        <p:spPr>
          <a:xfrm>
            <a:off x="7138324" y="3219752"/>
            <a:ext cx="3195599" cy="3693299"/>
          </a:xfrm>
          <a:prstGeom prst="rect">
            <a:avLst/>
          </a:prstGeom>
          <a:noFill/>
          <a:ln>
            <a:noFill/>
          </a:ln>
        </p:spPr>
        <p:txBody>
          <a:bodyPr lIns="87050" tIns="43500" rIns="87050" bIns="43500" anchor="t" anchorCtr="0">
            <a:noAutofit/>
          </a:bodyPr>
          <a:lstStyle/>
          <a:p>
            <a:pPr marR="0" lvl="0" algn="l" rtl="0">
              <a:lnSpc>
                <a:spcPct val="100000"/>
              </a:lnSpc>
              <a:spcBef>
                <a:spcPts val="0"/>
              </a:spcBef>
              <a:spcAft>
                <a:spcPts val="0"/>
              </a:spcAft>
              <a:buNone/>
            </a:pPr>
            <a:r>
              <a:rPr lang="en-US" sz="1700">
                <a:solidFill>
                  <a:srgbClr val="1E4E79"/>
                </a:solidFill>
                <a:latin typeface="MS Gothic" charset="-128"/>
                <a:ea typeface="MS Gothic" charset="-128"/>
                <a:cs typeface="MS Gothic" charset="-128"/>
              </a:rPr>
              <a:t>1. </a:t>
            </a:r>
            <a:r>
              <a:rPr lang="en-US" sz="1700" b="0" i="0" u="none" strike="noStrike" cap="none" dirty="0">
                <a:solidFill>
                  <a:srgbClr val="00B0F0"/>
                </a:solidFill>
                <a:latin typeface="MS Gothic" charset="-128"/>
                <a:ea typeface="MS Gothic" charset="-128"/>
                <a:cs typeface="MS Gothic" charset="-128"/>
                <a:sym typeface="Arial"/>
              </a:rPr>
              <a:t>モーションフレーム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ここに１つ１つのモーションが登録された「モーションキーフレーム」を配置していきます。</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2. </a:t>
            </a:r>
            <a:r>
              <a:rPr lang="en-US" sz="1700" b="0" i="0" u="none" strike="noStrike" cap="none" dirty="0">
                <a:solidFill>
                  <a:srgbClr val="00B0F0"/>
                </a:solidFill>
                <a:latin typeface="MS Gothic" charset="-128"/>
                <a:ea typeface="MS Gothic" charset="-128"/>
                <a:cs typeface="MS Gothic" charset="-128"/>
                <a:sym typeface="Arial"/>
              </a:rPr>
              <a:t>動作レイヤー</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Timeline」内にボックスを含める際に利用します</a:t>
            </a:r>
            <a:r>
              <a:rPr lang="en-US" sz="1700" dirty="0">
                <a:solidFill>
                  <a:srgbClr val="1E4E79"/>
                </a:solidFill>
                <a:latin typeface="MS Gothic" charset="-128"/>
                <a:ea typeface="MS Gothic" charset="-128"/>
                <a:cs typeface="MS Gothic" charset="-128"/>
              </a:rPr>
              <a:t>。</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3. </a:t>
            </a:r>
            <a:r>
              <a:rPr lang="en-US" sz="1700" b="0" i="0" u="none" strike="noStrike" cap="none" dirty="0">
                <a:solidFill>
                  <a:srgbClr val="00B0F0"/>
                </a:solidFill>
                <a:latin typeface="MS Gothic" charset="-128"/>
                <a:ea typeface="MS Gothic" charset="-128"/>
                <a:cs typeface="MS Gothic" charset="-128"/>
                <a:sym typeface="Arial"/>
              </a:rPr>
              <a:t>キーフレーム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Timeline」内のボックスを</a:t>
            </a:r>
            <a:endParaRPr lang="en-US" sz="1700" dirty="0">
              <a:solidFill>
                <a:srgbClr val="1E4E79"/>
              </a:solidFill>
              <a:latin typeface="MS Gothic" charset="-128"/>
              <a:ea typeface="MS Gothic" charset="-128"/>
              <a:cs typeface="MS Gothic" charset="-128"/>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いつ実行させるかといった設定をする際に使用します。</a:t>
            </a:r>
          </a:p>
        </p:txBody>
      </p:sp>
      <p:pic>
        <p:nvPicPr>
          <p:cNvPr id="252" name="Shape 252"/>
          <p:cNvPicPr preferRelativeResize="0"/>
          <p:nvPr/>
        </p:nvPicPr>
        <p:blipFill rotWithShape="1">
          <a:blip r:embed="rId5">
            <a:alphaModFix/>
          </a:blip>
          <a:srcRect/>
          <a:stretch/>
        </p:blipFill>
        <p:spPr>
          <a:xfrm>
            <a:off x="469895" y="3219749"/>
            <a:ext cx="6569699" cy="3693299"/>
          </a:xfrm>
          <a:prstGeom prst="rect">
            <a:avLst/>
          </a:prstGeom>
          <a:noFill/>
          <a:ln>
            <a:noFill/>
          </a:ln>
        </p:spPr>
      </p:pic>
      <p:sp>
        <p:nvSpPr>
          <p:cNvPr id="253" name="Shape 253"/>
          <p:cNvSpPr/>
          <p:nvPr/>
        </p:nvSpPr>
        <p:spPr>
          <a:xfrm>
            <a:off x="600204" y="3662027"/>
            <a:ext cx="6439500" cy="327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4" name="Shape 254"/>
          <p:cNvSpPr/>
          <p:nvPr/>
        </p:nvSpPr>
        <p:spPr>
          <a:xfrm>
            <a:off x="600203" y="3999481"/>
            <a:ext cx="64395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5" name="Shape 255"/>
          <p:cNvSpPr/>
          <p:nvPr/>
        </p:nvSpPr>
        <p:spPr>
          <a:xfrm>
            <a:off x="2073696" y="4119446"/>
            <a:ext cx="47826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6" name="Shape 256"/>
          <p:cNvSpPr/>
          <p:nvPr/>
        </p:nvSpPr>
        <p:spPr>
          <a:xfrm>
            <a:off x="4677643" y="4538904"/>
            <a:ext cx="320699" cy="326099"/>
          </a:xfrm>
          <a:prstGeom prst="wedgeRoundRectCallout">
            <a:avLst>
              <a:gd name="adj1" fmla="val -59485"/>
              <a:gd name="adj2" fmla="val -118609"/>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257" name="Shape 257"/>
          <p:cNvSpPr/>
          <p:nvPr/>
        </p:nvSpPr>
        <p:spPr>
          <a:xfrm>
            <a:off x="3659514" y="3336000"/>
            <a:ext cx="320699" cy="3260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258" name="Shape 258"/>
          <p:cNvSpPr/>
          <p:nvPr/>
        </p:nvSpPr>
        <p:spPr>
          <a:xfrm>
            <a:off x="825389" y="4365700"/>
            <a:ext cx="320699" cy="326099"/>
          </a:xfrm>
          <a:prstGeom prst="wedgeRoundRectCallout">
            <a:avLst>
              <a:gd name="adj1" fmla="val 51500"/>
              <a:gd name="adj2" fmla="val -9011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②</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モーションから作ってみましょう。</a:t>
            </a:r>
          </a:p>
          <a:p>
            <a:pPr marL="0" lvl="0" indent="-50800" rtl="0">
              <a:lnSpc>
                <a:spcPct val="100000"/>
              </a:lnSpc>
              <a:spcBef>
                <a:spcPts val="0"/>
              </a:spcBef>
              <a:buClr>
                <a:schemeClr val="dk1"/>
              </a:buClr>
              <a:buSzPct val="47058"/>
              <a:buFont typeface="Arial"/>
              <a:buNone/>
            </a:pPr>
            <a:r>
              <a:rPr lang="en-US" dirty="0"/>
              <a:t>ロボットビューのロボット本体の手、足、</a:t>
            </a:r>
            <a:r>
              <a:rPr lang="en-US" dirty="0" smtClean="0"/>
              <a:t>頭の部分でクリックすると個別の部位でモ</a:t>
            </a:r>
            <a:r>
              <a:rPr lang="en-US" dirty="0"/>
              <a:t>ーターの数値を変えられます。</a:t>
            </a:r>
          </a:p>
          <a:p>
            <a:pPr marL="0" lvl="0" indent="-50800" rtl="0">
              <a:lnSpc>
                <a:spcPct val="100000"/>
              </a:lnSpc>
              <a:spcBef>
                <a:spcPts val="0"/>
              </a:spcBef>
              <a:buClr>
                <a:schemeClr val="dk1"/>
              </a:buClr>
              <a:buSzPct val="47058"/>
              <a:buFont typeface="Arial"/>
              <a:buNone/>
            </a:pPr>
            <a:r>
              <a:rPr lang="en-US" dirty="0"/>
              <a:t>どう動くか実際に動かして場所を確認します。</a:t>
            </a:r>
          </a:p>
          <a:p>
            <a:pPr marL="0" lvl="0" indent="0" rtl="0">
              <a:lnSpc>
                <a:spcPct val="100000"/>
              </a:lnSpc>
              <a:spcBef>
                <a:spcPts val="0"/>
              </a:spcBef>
              <a:buNone/>
            </a:pPr>
            <a:r>
              <a:rPr lang="en-US" dirty="0">
                <a:solidFill>
                  <a:srgbClr val="FF0000"/>
                </a:solidFill>
              </a:rPr>
              <a:t>実機を用いて動かす場合、バランスを崩して倒れることがあるので、必ずゆっくりと動かし、上半身で行ってください</a:t>
            </a:r>
          </a:p>
        </p:txBody>
      </p:sp>
      <p:sp>
        <p:nvSpPr>
          <p:cNvPr id="264" name="Shape 26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65" name="Shape 26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66" name="Shape 26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27</a:t>
            </a:fld>
            <a:endParaRPr lang="en-US"/>
          </a:p>
        </p:txBody>
      </p:sp>
      <p:pic>
        <p:nvPicPr>
          <p:cNvPr id="267" name="Shape 267"/>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68" name="Shape 268"/>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69" name="Shape 269"/>
          <p:cNvPicPr preferRelativeResize="0"/>
          <p:nvPr/>
        </p:nvPicPr>
        <p:blipFill rotWithShape="1">
          <a:blip r:embed="rId5">
            <a:alphaModFix/>
          </a:blip>
          <a:srcRect/>
          <a:stretch/>
        </p:blipFill>
        <p:spPr>
          <a:xfrm>
            <a:off x="498297" y="3416653"/>
            <a:ext cx="6044099" cy="3398099"/>
          </a:xfrm>
          <a:prstGeom prst="rect">
            <a:avLst/>
          </a:prstGeom>
          <a:noFill/>
          <a:ln>
            <a:noFill/>
          </a:ln>
        </p:spPr>
      </p:pic>
      <p:sp>
        <p:nvSpPr>
          <p:cNvPr id="270" name="Shape 270"/>
          <p:cNvSpPr txBox="1"/>
          <p:nvPr/>
        </p:nvSpPr>
        <p:spPr>
          <a:xfrm>
            <a:off x="6704969" y="3270290"/>
            <a:ext cx="3629099" cy="36906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a:solidFill>
                  <a:srgbClr val="1E4E79"/>
                </a:solidFill>
                <a:latin typeface="MS Gothic" charset="-128"/>
                <a:ea typeface="MS Gothic" charset="-128"/>
                <a:cs typeface="MS Gothic" charset="-128"/>
                <a:sym typeface="Arial"/>
              </a:rPr>
              <a:t>ポーズが決まったらモーションフレームの２５フレームをクリックしブルーのラインを持ってき</a:t>
            </a:r>
            <a:r>
              <a:rPr lang="en-US" sz="1400">
                <a:solidFill>
                  <a:srgbClr val="1E4E79"/>
                </a:solidFill>
                <a:latin typeface="MS Gothic" charset="-128"/>
                <a:ea typeface="MS Gothic" charset="-128"/>
                <a:cs typeface="MS Gothic" charset="-128"/>
              </a:rPr>
              <a:t>ま</a:t>
            </a:r>
            <a:r>
              <a:rPr lang="en-US" sz="1400" b="0" i="0" u="none" strike="noStrike" cap="none">
                <a:solidFill>
                  <a:srgbClr val="1E4E79"/>
                </a:solidFill>
                <a:latin typeface="MS Gothic" charset="-128"/>
                <a:ea typeface="MS Gothic" charset="-128"/>
                <a:cs typeface="MS Gothic" charset="-128"/>
                <a:sym typeface="Arial"/>
              </a:rPr>
              <a:t>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そのままPCのＦ8を押してポーズを記憶させます。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この要領でポーズを作り記憶させます。</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動きの速さはポーズからポーズまでの間が</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長いほどゆっくりに、</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短いほど早い動作になります。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ポーズを入力する時は必ず</a:t>
            </a:r>
            <a:r>
              <a:rPr lang="en-US" sz="1400" b="0" i="0" u="none" strike="noStrike" cap="none" dirty="0">
                <a:solidFill>
                  <a:srgbClr val="FF0000"/>
                </a:solidFill>
                <a:latin typeface="MS Gothic" charset="-128"/>
                <a:ea typeface="MS Gothic" charset="-128"/>
                <a:cs typeface="MS Gothic" charset="-128"/>
                <a:sym typeface="Arial"/>
              </a:rPr>
              <a:t>２５フレーム以上間隔をあけてください。</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FF0000"/>
                </a:solidFill>
                <a:latin typeface="MS Gothic" charset="-128"/>
                <a:ea typeface="MS Gothic" charset="-128"/>
                <a:cs typeface="MS Gothic" charset="-128"/>
                <a:sym typeface="Arial"/>
              </a:rPr>
              <a:t>バランスを崩して転倒する可能性が高くなります。</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ここではモーションと同時に動かすボックスを設定します。</a:t>
            </a:r>
          </a:p>
          <a:p>
            <a:pPr marL="0" lvl="0" indent="0" rtl="0">
              <a:lnSpc>
                <a:spcPct val="100000"/>
              </a:lnSpc>
              <a:spcBef>
                <a:spcPts val="0"/>
              </a:spcBef>
              <a:buClr>
                <a:schemeClr val="dk1"/>
              </a:buClr>
              <a:buSzPct val="25000"/>
              <a:buFont typeface="Arial"/>
              <a:buNone/>
            </a:pPr>
            <a:r>
              <a:rPr lang="en-US"/>
              <a:t>キーフレームをクリックしながらボックスを起動するフレームを決めます。</a:t>
            </a:r>
          </a:p>
          <a:p>
            <a:pPr marL="0" lvl="0" indent="0" rtl="0">
              <a:lnSpc>
                <a:spcPct val="100000"/>
              </a:lnSpc>
              <a:spcBef>
                <a:spcPts val="0"/>
              </a:spcBef>
              <a:buNone/>
            </a:pPr>
            <a:r>
              <a:rPr lang="en-US"/>
              <a:t>フローダイアグラムに任意のボックスを配置し左側の紐をつなぎます。</a:t>
            </a:r>
          </a:p>
        </p:txBody>
      </p:sp>
      <p:sp>
        <p:nvSpPr>
          <p:cNvPr id="276" name="Shape 27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動作レイヤー</a:t>
            </a:r>
          </a:p>
        </p:txBody>
      </p:sp>
      <p:sp>
        <p:nvSpPr>
          <p:cNvPr id="277" name="Shape 27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78" name="Shape 2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28</a:t>
            </a:fld>
            <a:endParaRPr lang="en-US"/>
          </a:p>
        </p:txBody>
      </p:sp>
      <p:pic>
        <p:nvPicPr>
          <p:cNvPr id="279" name="Shape 27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80" name="Shape 28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81" name="Shape 281"/>
          <p:cNvSpPr txBox="1"/>
          <p:nvPr/>
        </p:nvSpPr>
        <p:spPr>
          <a:xfrm>
            <a:off x="6948509" y="3637825"/>
            <a:ext cx="3385499" cy="34022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今回は「</a:t>
            </a:r>
            <a:r>
              <a:rPr lang="en-US" sz="1700">
                <a:solidFill>
                  <a:srgbClr val="1E4E79"/>
                </a:solidFill>
                <a:latin typeface="MS Gothic" charset="-128"/>
                <a:ea typeface="MS Gothic" charset="-128"/>
                <a:cs typeface="MS Gothic" charset="-128"/>
              </a:rPr>
              <a:t>Say</a:t>
            </a:r>
            <a:r>
              <a:rPr lang="en-US" sz="1700" b="0" i="0" u="none" strike="noStrike" cap="none">
                <a:solidFill>
                  <a:srgbClr val="1E4E79"/>
                </a:solidFill>
                <a:latin typeface="MS Gothic" charset="-128"/>
                <a:ea typeface="MS Gothic" charset="-128"/>
                <a:cs typeface="MS Gothic" charset="-128"/>
                <a:sym typeface="Arial"/>
              </a:rPr>
              <a:t>」ボックスを配置して手をあげるモーションと同時に「手をあげます」といわせてみます。</a:t>
            </a:r>
          </a:p>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このまま再生マークで実行すると「手をあげます」と言いながら</a:t>
            </a:r>
            <a:r>
              <a:rPr lang="en-US" sz="1700">
                <a:solidFill>
                  <a:srgbClr val="1E4E79"/>
                </a:solidFill>
                <a:latin typeface="MS Gothic" charset="-128"/>
                <a:ea typeface="MS Gothic" charset="-128"/>
                <a:cs typeface="MS Gothic" charset="-128"/>
              </a:rPr>
              <a:t>、</a:t>
            </a:r>
            <a:r>
              <a:rPr lang="en-US" sz="1700" b="0" i="0" u="none" strike="noStrike" cap="none">
                <a:solidFill>
                  <a:srgbClr val="1E4E79"/>
                </a:solidFill>
                <a:latin typeface="MS Gothic" charset="-128"/>
                <a:ea typeface="MS Gothic" charset="-128"/>
                <a:cs typeface="MS Gothic" charset="-128"/>
                <a:sym typeface="Arial"/>
              </a:rPr>
              <a:t>手をあげる動作をするはずです。</a:t>
            </a:r>
          </a:p>
        </p:txBody>
      </p:sp>
      <p:pic>
        <p:nvPicPr>
          <p:cNvPr id="282" name="Shape 282"/>
          <p:cNvPicPr preferRelativeResize="0"/>
          <p:nvPr/>
        </p:nvPicPr>
        <p:blipFill rotWithShape="1">
          <a:blip r:embed="rId5">
            <a:alphaModFix/>
          </a:blip>
          <a:srcRect/>
          <a:stretch/>
        </p:blipFill>
        <p:spPr>
          <a:xfrm>
            <a:off x="502111" y="3042144"/>
            <a:ext cx="6324899" cy="3555899"/>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動作レイヤーは増やすことも挿入することもできます。</a:t>
            </a:r>
          </a:p>
          <a:p>
            <a:pPr marL="0" lvl="0" indent="0" rtl="0">
              <a:lnSpc>
                <a:spcPct val="100000"/>
              </a:lnSpc>
              <a:spcBef>
                <a:spcPts val="0"/>
              </a:spcBef>
              <a:buNone/>
            </a:pPr>
            <a:r>
              <a:rPr lang="en-US"/>
              <a:t>キーフレームの挿入したい部分に矢印を持っていき右クリックし「キーフレームの挿入」を選びます。</a:t>
            </a:r>
          </a:p>
          <a:p>
            <a:pPr marL="0" lvl="0" indent="0" rtl="0">
              <a:lnSpc>
                <a:spcPct val="100000"/>
              </a:lnSpc>
              <a:spcBef>
                <a:spcPts val="0"/>
              </a:spcBef>
              <a:buNone/>
            </a:pPr>
            <a:r>
              <a:rPr lang="en-US"/>
              <a:t>そうすることで同一レイヤー上に時間単位で動くボックスを配置できます。</a:t>
            </a:r>
          </a:p>
          <a:p>
            <a:pPr marL="0" lvl="0" indent="0" rtl="0">
              <a:lnSpc>
                <a:spcPct val="100000"/>
              </a:lnSpc>
              <a:spcBef>
                <a:spcPts val="0"/>
              </a:spcBef>
              <a:buNone/>
            </a:pPr>
            <a:r>
              <a:rPr lang="en-US"/>
              <a:t>やり方は挿入したキーフレームをクリックし</a:t>
            </a:r>
          </a:p>
          <a:p>
            <a:pPr marL="0" lvl="0" indent="0" rtl="0">
              <a:lnSpc>
                <a:spcPct val="100000"/>
              </a:lnSpc>
              <a:spcBef>
                <a:spcPts val="0"/>
              </a:spcBef>
              <a:buNone/>
            </a:pPr>
            <a:r>
              <a:rPr lang="en-US"/>
              <a:t>その時現れているフローダイアグラムにボックスをドラッグし、左側を紐でつなぐだけです。</a:t>
            </a:r>
          </a:p>
          <a:p>
            <a:pPr lvl="0" indent="165100" rtl="0">
              <a:spcBef>
                <a:spcPts val="0"/>
              </a:spcBef>
              <a:buClr>
                <a:srgbClr val="1E4E79"/>
              </a:buClr>
              <a:buSzPct val="25000"/>
              <a:buFont typeface="Arial"/>
              <a:buNone/>
            </a:pPr>
            <a:endParaRPr/>
          </a:p>
          <a:p>
            <a:pPr marL="0" lvl="0" indent="0" rtl="0">
              <a:lnSpc>
                <a:spcPct val="100000"/>
              </a:lnSpc>
              <a:spcBef>
                <a:spcPts val="0"/>
              </a:spcBef>
              <a:buNone/>
            </a:pPr>
            <a:endParaRPr/>
          </a:p>
        </p:txBody>
      </p:sp>
      <p:sp>
        <p:nvSpPr>
          <p:cNvPr id="288" name="Shape 288"/>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キーフレームの挿入</a:t>
            </a:r>
          </a:p>
        </p:txBody>
      </p:sp>
      <p:sp>
        <p:nvSpPr>
          <p:cNvPr id="289" name="Shape 289"/>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90" name="Shape 29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29</a:t>
            </a:fld>
            <a:endParaRPr lang="en-US"/>
          </a:p>
        </p:txBody>
      </p:sp>
      <p:pic>
        <p:nvPicPr>
          <p:cNvPr id="291" name="Shape 291"/>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92" name="Shape 292"/>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93" name="Shape 293"/>
          <p:cNvSpPr txBox="1"/>
          <p:nvPr/>
        </p:nvSpPr>
        <p:spPr>
          <a:xfrm>
            <a:off x="6857582" y="3685478"/>
            <a:ext cx="30222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ここではモーションが変化するたびに「Say」を起動させ</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としました。</a:t>
            </a:r>
          </a:p>
        </p:txBody>
      </p:sp>
      <p:pic>
        <p:nvPicPr>
          <p:cNvPr id="294" name="Shape 294"/>
          <p:cNvPicPr preferRelativeResize="0"/>
          <p:nvPr/>
        </p:nvPicPr>
        <p:blipFill rotWithShape="1">
          <a:blip r:embed="rId5">
            <a:alphaModFix/>
          </a:blip>
          <a:srcRect/>
          <a:stretch/>
        </p:blipFill>
        <p:spPr>
          <a:xfrm>
            <a:off x="1029458" y="3695717"/>
            <a:ext cx="5763600" cy="32403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t>はじめに</a:t>
            </a:r>
            <a:endParaRPr lang="en-US" dirty="0"/>
          </a:p>
        </p:txBody>
      </p:sp>
      <p:pic>
        <p:nvPicPr>
          <p:cNvPr id="44" name="Shape 44"/>
          <p:cNvPicPr preferRelativeResize="0"/>
          <p:nvPr/>
        </p:nvPicPr>
        <p:blipFill>
          <a:blip r:embed="rId3">
            <a:alphaModFix/>
          </a:blip>
          <a:stretch>
            <a:fillRect/>
          </a:stretch>
        </p:blipFill>
        <p:spPr>
          <a:xfrm>
            <a:off x="4086154" y="441862"/>
            <a:ext cx="2519434" cy="3564997"/>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Clr>
                <a:srgbClr val="1E4E79"/>
              </a:buClr>
              <a:buSzPct val="25000"/>
              <a:buFont typeface="Arial"/>
              <a:buNone/>
            </a:pPr>
            <a:r>
              <a:rPr lang="en-US"/>
              <a:t>NAOの動作を実際に触れながら指示することもできます。</a:t>
            </a:r>
          </a:p>
          <a:p>
            <a:pPr marL="0" lvl="0" indent="0" rtl="0">
              <a:spcBef>
                <a:spcPts val="0"/>
              </a:spcBef>
              <a:buNone/>
            </a:pPr>
            <a:r>
              <a:rPr lang="en-US"/>
              <a:t>まず、Timelineを用意した状態でオートノマスライフ①を切り、</a:t>
            </a:r>
          </a:p>
          <a:p>
            <a:pPr marL="0" lvl="0" indent="0" rtl="0">
              <a:spcBef>
                <a:spcPts val="0"/>
              </a:spcBef>
              <a:buClr>
                <a:srgbClr val="1E4E79"/>
              </a:buClr>
              <a:buSzPct val="25000"/>
              <a:buFont typeface="Arial"/>
              <a:buNone/>
            </a:pPr>
            <a:r>
              <a:rPr lang="en-US"/>
              <a:t>アニメーションボタン②をクリックします。</a:t>
            </a:r>
          </a:p>
          <a:p>
            <a:pPr marL="0" lvl="0" indent="0" rtl="0">
              <a:spcBef>
                <a:spcPts val="0"/>
              </a:spcBef>
              <a:buNone/>
            </a:pPr>
            <a:r>
              <a:rPr lang="en-US"/>
              <a:t>NAOの目がオレンジ色になったら手の甲を触り動かします。</a:t>
            </a:r>
          </a:p>
          <a:p>
            <a:pPr marL="0" lvl="0" indent="0" rtl="0">
              <a:spcBef>
                <a:spcPts val="0"/>
              </a:spcBef>
              <a:buClr>
                <a:srgbClr val="1E4E79"/>
              </a:buClr>
              <a:buSzPct val="25000"/>
              <a:buFont typeface="Arial"/>
              <a:buNone/>
            </a:pPr>
            <a:r>
              <a:rPr lang="en-US"/>
              <a:t>動かしている間は目は緑色です。</a:t>
            </a:r>
          </a:p>
          <a:p>
            <a:pPr marL="0" lvl="0" indent="0" rtl="0">
              <a:spcBef>
                <a:spcPts val="0"/>
              </a:spcBef>
              <a:buClr>
                <a:srgbClr val="1E4E79"/>
              </a:buClr>
              <a:buSzPct val="25000"/>
              <a:buFont typeface="Arial"/>
              <a:buNone/>
            </a:pPr>
            <a:endParaRPr/>
          </a:p>
          <a:p>
            <a:pPr marL="0" lvl="0" indent="0" rtl="0">
              <a:spcBef>
                <a:spcPts val="0"/>
              </a:spcBef>
              <a:buClr>
                <a:srgbClr val="1E4E79"/>
              </a:buClr>
              <a:buSzPct val="25000"/>
              <a:buFont typeface="Arial"/>
              <a:buNone/>
            </a:pPr>
            <a:r>
              <a:rPr lang="en-US"/>
              <a:t>好きな位置まで動かしたら手を離し、目がオレンジ色になったら頭を約3秒間触ります。</a:t>
            </a:r>
          </a:p>
          <a:p>
            <a:pPr marL="0" lvl="0" indent="0" rtl="0">
              <a:spcBef>
                <a:spcPts val="0"/>
              </a:spcBef>
              <a:buClr>
                <a:srgbClr val="1E4E79"/>
              </a:buClr>
              <a:buSzPct val="25000"/>
              <a:buFont typeface="Arial"/>
              <a:buNone/>
            </a:pPr>
            <a:r>
              <a:rPr lang="en-US"/>
              <a:t>目が白くなったらタイムライン上に保存させ、一度NAOを直立状態に戻してから（restボタン③→wake upボタン④）実行させます。 </a:t>
            </a:r>
          </a:p>
          <a:p>
            <a:pPr marL="0" lvl="0" indent="0" rtl="0">
              <a:lnSpc>
                <a:spcPct val="100000"/>
              </a:lnSpc>
              <a:spcBef>
                <a:spcPts val="0"/>
              </a:spcBef>
              <a:buNone/>
            </a:pPr>
            <a:endParaRPr/>
          </a:p>
        </p:txBody>
      </p:sp>
      <p:sp>
        <p:nvSpPr>
          <p:cNvPr id="300" name="Shape 30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アニメーションモード</a:t>
            </a:r>
          </a:p>
        </p:txBody>
      </p:sp>
      <p:sp>
        <p:nvSpPr>
          <p:cNvPr id="301" name="Shape 30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302" name="Shape 3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30</a:t>
            </a:fld>
            <a:endParaRPr lang="en-US"/>
          </a:p>
        </p:txBody>
      </p:sp>
      <p:pic>
        <p:nvPicPr>
          <p:cNvPr id="303" name="Shape 3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04" name="Shape 304"/>
          <p:cNvPicPr preferRelativeResize="0"/>
          <p:nvPr/>
        </p:nvPicPr>
        <p:blipFill rotWithShape="1">
          <a:blip r:embed="rId4">
            <a:alphaModFix/>
          </a:blip>
          <a:srcRect b="68180"/>
          <a:stretch/>
        </p:blipFill>
        <p:spPr>
          <a:xfrm>
            <a:off x="563372" y="4543019"/>
            <a:ext cx="9605099" cy="1718100"/>
          </a:xfrm>
          <a:prstGeom prst="rect">
            <a:avLst/>
          </a:prstGeom>
          <a:noFill/>
          <a:ln>
            <a:noFill/>
          </a:ln>
        </p:spPr>
      </p:pic>
      <p:sp>
        <p:nvSpPr>
          <p:cNvPr id="305" name="Shape 305"/>
          <p:cNvSpPr/>
          <p:nvPr/>
        </p:nvSpPr>
        <p:spPr>
          <a:xfrm>
            <a:off x="8297066" y="4325714"/>
            <a:ext cx="287699" cy="292499"/>
          </a:xfrm>
          <a:prstGeom prst="wedgeRoundRectCallout">
            <a:avLst>
              <a:gd name="adj1" fmla="val 54900"/>
              <a:gd name="adj2" fmla="val 89803"/>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306" name="Shape 306"/>
          <p:cNvSpPr/>
          <p:nvPr/>
        </p:nvSpPr>
        <p:spPr>
          <a:xfrm>
            <a:off x="9299713" y="4315234"/>
            <a:ext cx="287699" cy="292499"/>
          </a:xfrm>
          <a:prstGeom prst="wedgeRoundRectCallout">
            <a:avLst>
              <a:gd name="adj1" fmla="val -33898"/>
              <a:gd name="adj2" fmla="val 7892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p:txBody>
      </p:sp>
      <p:sp>
        <p:nvSpPr>
          <p:cNvPr id="307" name="Shape 307"/>
          <p:cNvSpPr/>
          <p:nvPr/>
        </p:nvSpPr>
        <p:spPr>
          <a:xfrm>
            <a:off x="8798389" y="4315234"/>
            <a:ext cx="287699" cy="2924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308" name="Shape 308"/>
          <p:cNvSpPr/>
          <p:nvPr/>
        </p:nvSpPr>
        <p:spPr>
          <a:xfrm>
            <a:off x="9740748" y="4325714"/>
            <a:ext cx="287699" cy="292499"/>
          </a:xfrm>
          <a:prstGeom prst="wedgeRoundRectCallout">
            <a:avLst>
              <a:gd name="adj1" fmla="val -45100"/>
              <a:gd name="adj2" fmla="val 80161"/>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④</a:t>
            </a:r>
          </a:p>
        </p:txBody>
      </p:sp>
      <p:sp>
        <p:nvSpPr>
          <p:cNvPr id="309" name="Shape 309"/>
          <p:cNvSpPr txBox="1"/>
          <p:nvPr/>
        </p:nvSpPr>
        <p:spPr>
          <a:xfrm>
            <a:off x="8841987"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0" name="Shape 310"/>
          <p:cNvSpPr txBox="1"/>
          <p:nvPr/>
        </p:nvSpPr>
        <p:spPr>
          <a:xfrm>
            <a:off x="8454700"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1" name="Shape 311"/>
          <p:cNvSpPr txBox="1"/>
          <p:nvPr/>
        </p:nvSpPr>
        <p:spPr>
          <a:xfrm>
            <a:off x="2169062" y="5340796"/>
            <a:ext cx="7999500" cy="437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2" name="Shape 312"/>
          <p:cNvSpPr txBox="1"/>
          <p:nvPr/>
        </p:nvSpPr>
        <p:spPr>
          <a:xfrm>
            <a:off x="9208027"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3" name="Shape 313"/>
          <p:cNvSpPr/>
          <p:nvPr/>
        </p:nvSpPr>
        <p:spPr>
          <a:xfrm>
            <a:off x="8445875" y="4641500"/>
            <a:ext cx="122400" cy="137400"/>
          </a:xfrm>
          <a:prstGeom prst="ellipse">
            <a:avLst/>
          </a:prstGeom>
          <a:solidFill>
            <a:srgbClr val="E7E6E6"/>
          </a:solidFill>
          <a:ln w="19050" cap="flat" cmpd="sng">
            <a:solidFill>
              <a:srgbClr val="44546A"/>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4" name="Shape 314"/>
          <p:cNvSpPr txBox="1"/>
          <p:nvPr/>
        </p:nvSpPr>
        <p:spPr>
          <a:xfrm>
            <a:off x="9564770"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Animated Sayボックス　概要</a:t>
            </a:r>
          </a:p>
        </p:txBody>
      </p:sp>
      <p:sp>
        <p:nvSpPr>
          <p:cNvPr id="320" name="Shape 3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NAOに</a:t>
            </a:r>
            <a:r>
              <a:rPr lang="en-US" sz="1700" b="0" i="0" u="none" strike="noStrike" cap="none" dirty="0" err="1">
                <a:solidFill>
                  <a:srgbClr val="1E4E79"/>
                </a:solidFill>
                <a:sym typeface="Arial"/>
              </a:rPr>
              <a:t>モーションを付けて話すとまったく印象が変わります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フリ付きで喋らせるには、</a:t>
            </a:r>
            <a:r>
              <a:rPr lang="en-US" dirty="0" err="1">
                <a:solidFill>
                  <a:srgbClr val="00B0F0"/>
                </a:solidFill>
              </a:rPr>
              <a:t>Animated</a:t>
            </a:r>
            <a:r>
              <a:rPr lang="en-US" dirty="0">
                <a:solidFill>
                  <a:srgbClr val="00B0F0"/>
                </a:solidFill>
              </a:rPr>
              <a:t> </a:t>
            </a:r>
            <a:r>
              <a:rPr lang="en-US" dirty="0" err="1">
                <a:solidFill>
                  <a:srgbClr val="00B0F0"/>
                </a:solidFill>
              </a:rPr>
              <a:t>Sayボックス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ボックスライブラリーをStandardタブに切り替え</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Audio→Voice→Animated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Sayを選びドラッグ＆ドロップします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まずは</a:t>
            </a:r>
            <a:r>
              <a:rPr lang="en-US" dirty="0" err="1"/>
              <a:t>パラメータの</a:t>
            </a:r>
            <a:r>
              <a:rPr lang="en-US" sz="1700" b="0" i="0" u="none" strike="noStrike" cap="none" dirty="0" err="1">
                <a:solidFill>
                  <a:srgbClr val="1E4E79"/>
                </a:solidFill>
                <a:sym typeface="Arial"/>
              </a:rPr>
              <a:t>Body</a:t>
            </a:r>
            <a:r>
              <a:rPr lang="en-US" sz="1700" b="0" i="0" u="none" strike="noStrike" cap="none" dirty="0">
                <a:solidFill>
                  <a:srgbClr val="1E4E79"/>
                </a:solidFill>
                <a:sym typeface="Arial"/>
              </a:rPr>
              <a:t> language </a:t>
            </a:r>
            <a:r>
              <a:rPr lang="en-US" sz="1700" b="0" i="0" u="none" strike="noStrike" cap="none" dirty="0" err="1">
                <a:solidFill>
                  <a:srgbClr val="1E4E79"/>
                </a:solidFill>
                <a:sym typeface="Arial"/>
              </a:rPr>
              <a:t>modeをcontextualに設定します</a:t>
            </a:r>
            <a:r>
              <a:rPr lang="en-US" sz="1700" b="0" i="0" u="none" strike="noStrike" cap="none" dirty="0">
                <a:solidFill>
                  <a:srgbClr val="1E4E79"/>
                </a:solidFill>
                <a:sym typeface="Arial"/>
              </a:rPr>
              <a:t>。</a:t>
            </a:r>
            <a:r>
              <a:rPr lang="en-US" dirty="0"/>
              <a:t>（デフォルト）</a:t>
            </a:r>
          </a:p>
        </p:txBody>
      </p:sp>
      <p:sp>
        <p:nvSpPr>
          <p:cNvPr id="321" name="Shape 3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22" name="Shape 3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31</a:t>
            </a:fld>
            <a:endParaRPr lang="en-US"/>
          </a:p>
        </p:txBody>
      </p:sp>
      <p:pic>
        <p:nvPicPr>
          <p:cNvPr id="323" name="Shape 323"/>
          <p:cNvPicPr preferRelativeResize="0"/>
          <p:nvPr/>
        </p:nvPicPr>
        <p:blipFill>
          <a:blip r:embed="rId3">
            <a:alphaModFix/>
          </a:blip>
          <a:stretch>
            <a:fillRect/>
          </a:stretch>
        </p:blipFill>
        <p:spPr>
          <a:xfrm>
            <a:off x="3087721" y="3785091"/>
            <a:ext cx="4516520" cy="3300782"/>
          </a:xfrm>
          <a:prstGeom prst="rect">
            <a:avLst/>
          </a:prstGeom>
          <a:noFill/>
          <a:ln>
            <a:noFill/>
          </a:ln>
        </p:spPr>
      </p:pic>
      <p:sp>
        <p:nvSpPr>
          <p:cNvPr id="324" name="Shape 324"/>
          <p:cNvSpPr txBox="1"/>
          <p:nvPr/>
        </p:nvSpPr>
        <p:spPr>
          <a:xfrm>
            <a:off x="3530885" y="4751335"/>
            <a:ext cx="289500" cy="260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25" name="Shape 32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26" name="Shape 326"/>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概要</a:t>
            </a:r>
          </a:p>
        </p:txBody>
      </p:sp>
      <p:sp>
        <p:nvSpPr>
          <p:cNvPr id="332" name="Shape 3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ボックスをダブルクリックして</a:t>
            </a:r>
            <a:r>
              <a:rPr lang="en-US"/>
              <a:t>プルダウンメニューの</a:t>
            </a:r>
            <a:r>
              <a:rPr lang="en-US" sz="1700" b="0" i="0" u="none" strike="noStrike" cap="none">
                <a:solidFill>
                  <a:srgbClr val="1E4E79"/>
                </a:solidFill>
                <a:sym typeface="Arial"/>
              </a:rPr>
              <a:t>言語をJapaneseに変更した後、</a:t>
            </a:r>
            <a:r>
              <a:rPr lang="en-US"/>
              <a:t>入力フォームに</a:t>
            </a:r>
            <a:r>
              <a:rPr lang="en-US" sz="1700" b="0" i="0" u="none" strike="noStrike" cap="none">
                <a:solidFill>
                  <a:srgbClr val="1E4E79"/>
                </a:solidFill>
                <a:sym typeface="Arial"/>
              </a:rPr>
              <a:t>好きな文章を入れてみましょう。</a:t>
            </a:r>
            <a:r>
              <a:rPr lang="en-US"/>
              <a:t>アプリを実行すると</a:t>
            </a:r>
            <a:r>
              <a:rPr lang="en-US" sz="1700" b="0" i="0" u="none" strike="noStrike" cap="none">
                <a:solidFill>
                  <a:srgbClr val="1E4E79"/>
                </a:solidFill>
                <a:sym typeface="Arial"/>
              </a:rPr>
              <a:t>様々なモーションを</a:t>
            </a:r>
            <a:r>
              <a:rPr lang="en-US"/>
              <a:t>交えながら</a:t>
            </a:r>
            <a:r>
              <a:rPr lang="en-US" sz="1700" b="0" i="0" u="none" strike="noStrike" cap="none">
                <a:solidFill>
                  <a:srgbClr val="1E4E79"/>
                </a:solidFill>
                <a:sym typeface="Arial"/>
              </a:rPr>
              <a:t>話し出します。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パラメータのcontextualは、</a:t>
            </a:r>
            <a:r>
              <a:rPr lang="en-US" sz="1700" b="0" i="0" u="none" strike="noStrike" cap="none" dirty="0" err="1">
                <a:solidFill>
                  <a:srgbClr val="1E4E79"/>
                </a:solidFill>
                <a:sym typeface="Arial"/>
              </a:rPr>
              <a:t>文章中に「私</a:t>
            </a:r>
            <a:r>
              <a:rPr lang="en-US" sz="1700" b="0" i="0" u="none" strike="noStrike" cap="none" dirty="0">
                <a:solidFill>
                  <a:srgbClr val="1E4E79"/>
                </a:solidFill>
                <a:sym typeface="Arial"/>
              </a:rPr>
              <a:t>」「あなた」「みんな」などのキーワードが見られたときに適したモーションをし、それ以外はランダムで</a:t>
            </a:r>
            <a:r>
              <a:rPr lang="en-US" dirty="0"/>
              <a:t>ボディランゲージ</a:t>
            </a:r>
            <a:r>
              <a:rPr lang="en-US" sz="1700" b="0" i="0" u="none" strike="noStrike" cap="none" dirty="0">
                <a:solidFill>
                  <a:srgbClr val="1E4E79"/>
                </a:solidFill>
                <a:sym typeface="Arial"/>
              </a:rPr>
              <a:t>モーションが起動します。</a:t>
            </a:r>
          </a:p>
          <a:p>
            <a:pPr marL="0" marR="0" lvl="0" indent="0" algn="l" rtl="0">
              <a:lnSpc>
                <a:spcPct val="100000"/>
              </a:lnSpc>
              <a:spcBef>
                <a:spcPts val="0"/>
              </a:spcBef>
              <a:spcAft>
                <a:spcPts val="0"/>
              </a:spcAft>
              <a:buClr>
                <a:srgbClr val="1E4E79"/>
              </a:buClr>
              <a:buSzPct val="25000"/>
              <a:buFont typeface="Arial"/>
              <a:buNone/>
            </a:pPr>
            <a:endParaRPr dirty="0"/>
          </a:p>
          <a:p>
            <a:pPr marL="0" lvl="0" indent="0" rtl="0">
              <a:lnSpc>
                <a:spcPct val="100000"/>
              </a:lnSpc>
              <a:spcBef>
                <a:spcPts val="0"/>
              </a:spcBef>
              <a:buClr>
                <a:srgbClr val="1E4E79"/>
              </a:buClr>
              <a:buSzPct val="25000"/>
              <a:buFont typeface="Arial"/>
              <a:buNone/>
            </a:pPr>
            <a:r>
              <a:rPr lang="en-US" dirty="0"/>
              <a:t>では、狙ったモーションを動かすにはどうすれば良いでしょうか。</a:t>
            </a:r>
          </a:p>
          <a:p>
            <a:pPr marL="0" marR="0" lvl="0" indent="0" algn="l" rtl="0">
              <a:lnSpc>
                <a:spcPct val="100000"/>
              </a:lnSpc>
              <a:spcBef>
                <a:spcPts val="0"/>
              </a:spcBef>
              <a:spcAft>
                <a:spcPts val="0"/>
              </a:spcAft>
              <a:buClr>
                <a:srgbClr val="1E4E79"/>
              </a:buClr>
              <a:buSzPct val="25000"/>
              <a:buFont typeface="Arial"/>
              <a:buNone/>
            </a:pPr>
            <a:endParaRPr dirty="0"/>
          </a:p>
          <a:p>
            <a:pPr marL="215900" marR="0" lvl="0" indent="6350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p>
        </p:txBody>
      </p:sp>
      <p:sp>
        <p:nvSpPr>
          <p:cNvPr id="333" name="Shape 3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pic>
        <p:nvPicPr>
          <p:cNvPr id="334" name="Shape 334"/>
          <p:cNvPicPr preferRelativeResize="0"/>
          <p:nvPr/>
        </p:nvPicPr>
        <p:blipFill rotWithShape="1">
          <a:blip r:embed="rId3">
            <a:alphaModFix/>
          </a:blip>
          <a:srcRect/>
          <a:stretch/>
        </p:blipFill>
        <p:spPr>
          <a:xfrm>
            <a:off x="2588867" y="3931630"/>
            <a:ext cx="5511000" cy="3010199"/>
          </a:xfrm>
          <a:prstGeom prst="rect">
            <a:avLst/>
          </a:prstGeom>
          <a:noFill/>
          <a:ln>
            <a:noFill/>
          </a:ln>
        </p:spPr>
      </p:pic>
      <p:sp>
        <p:nvSpPr>
          <p:cNvPr id="335" name="Shape 335"/>
          <p:cNvSpPr txBox="1"/>
          <p:nvPr/>
        </p:nvSpPr>
        <p:spPr>
          <a:xfrm>
            <a:off x="3601081" y="5328008"/>
            <a:ext cx="1980000" cy="2174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6" name="Shape 336"/>
          <p:cNvSpPr txBox="1"/>
          <p:nvPr/>
        </p:nvSpPr>
        <p:spPr>
          <a:xfrm>
            <a:off x="3659875" y="5677901"/>
            <a:ext cx="1921500" cy="5733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7" name="Shape 33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32</a:t>
            </a:fld>
            <a:endParaRPr lang="en-US"/>
          </a:p>
        </p:txBody>
      </p:sp>
      <p:pic>
        <p:nvPicPr>
          <p:cNvPr id="338" name="Shape 3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39" name="Shape 339"/>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45" name="Shape 34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50800" rtl="0">
              <a:spcBef>
                <a:spcPts val="0"/>
              </a:spcBef>
              <a:buClr>
                <a:schemeClr val="dk1"/>
              </a:buClr>
              <a:buSzPct val="47058"/>
              <a:buFont typeface="Arial"/>
              <a:buNone/>
            </a:pPr>
            <a:r>
              <a:rPr lang="en-US"/>
              <a:t>文章のデフォルトには</a:t>
            </a:r>
            <a:endParaRPr lang="en-US" dirty="0"/>
          </a:p>
          <a:p>
            <a:pPr marL="0" lvl="0" indent="-50800" rtl="0">
              <a:spcBef>
                <a:spcPts val="0"/>
              </a:spcBef>
              <a:buClr>
                <a:schemeClr val="dk1"/>
              </a:buClr>
              <a:buSzPct val="47058"/>
              <a:buFont typeface="Arial"/>
              <a:buNone/>
            </a:pPr>
            <a:endParaRPr dirty="0"/>
          </a:p>
          <a:p>
            <a:pPr marL="0" lvl="0" indent="-50800" rtl="0">
              <a:spcBef>
                <a:spcPts val="0"/>
              </a:spcBef>
              <a:buClr>
                <a:schemeClr val="dk1"/>
              </a:buClr>
              <a:buSzPct val="50000"/>
              <a:buFont typeface="Arial"/>
              <a:buNone/>
            </a:pPr>
            <a:r>
              <a:rPr lang="en-US" sz="1600" dirty="0"/>
              <a:t>「^start(animations/Stand/Gestures/Hey_1)</a:t>
            </a:r>
            <a:r>
              <a:rPr lang="en-US" sz="1600" dirty="0" err="1"/>
              <a:t>こんにちは^wait</a:t>
            </a:r>
            <a:r>
              <a:rPr lang="en-US" sz="1600" dirty="0"/>
              <a:t>(animation/Stand/Gestures/Hey_１)」</a:t>
            </a:r>
          </a:p>
          <a:p>
            <a:pPr marL="0" lvl="0" indent="-50800" rtl="0">
              <a:spcBef>
                <a:spcPts val="0"/>
              </a:spcBef>
              <a:buClr>
                <a:schemeClr val="dk1"/>
              </a:buClr>
              <a:buSzPct val="57142"/>
              <a:buFont typeface="Arial"/>
              <a:buNone/>
            </a:pPr>
            <a:endParaRPr sz="1400" dirty="0"/>
          </a:p>
          <a:p>
            <a:pPr marL="0" lvl="0" indent="-50800" rtl="0">
              <a:spcBef>
                <a:spcPts val="0"/>
              </a:spcBef>
              <a:buClr>
                <a:schemeClr val="dk1"/>
              </a:buClr>
              <a:buSzPct val="47058"/>
              <a:buFont typeface="Arial"/>
              <a:buNone/>
            </a:pPr>
            <a:r>
              <a:rPr lang="en-US" dirty="0"/>
              <a:t>このような文章が入っています。</a:t>
            </a:r>
          </a:p>
          <a:p>
            <a:pPr marL="0" lvl="0" indent="-50800" rtl="0">
              <a:spcBef>
                <a:spcPts val="0"/>
              </a:spcBef>
              <a:buClr>
                <a:schemeClr val="dk1"/>
              </a:buClr>
              <a:buSzPct val="47058"/>
              <a:buFont typeface="Arial"/>
              <a:buNone/>
            </a:pPr>
            <a:r>
              <a:rPr lang="en-US" dirty="0"/>
              <a:t>これは、^</a:t>
            </a:r>
            <a:r>
              <a:rPr lang="en-US" dirty="0" err="1"/>
              <a:t>startのようなタグを使って、ロボットの中にプリインストールされているモーションを起動しながら「こんにちは」というものです</a:t>
            </a:r>
            <a:r>
              <a:rPr lang="en-US" dirty="0"/>
              <a:t>。</a:t>
            </a:r>
          </a:p>
          <a:p>
            <a:pPr marL="0" lvl="0" indent="-50800" rtl="0">
              <a:spcBef>
                <a:spcPts val="0"/>
              </a:spcBef>
              <a:buClr>
                <a:schemeClr val="dk1"/>
              </a:buClr>
              <a:buSzPct val="40000"/>
              <a:buFont typeface="Arial"/>
              <a:buNone/>
            </a:pPr>
            <a:endParaRPr sz="2000" dirty="0"/>
          </a:p>
          <a:p>
            <a:pPr marL="0" lvl="0" indent="-50800" rtl="0">
              <a:spcBef>
                <a:spcPts val="0"/>
              </a:spcBef>
              <a:buClr>
                <a:schemeClr val="dk1"/>
              </a:buClr>
              <a:buSzPct val="40000"/>
              <a:buFont typeface="Arial"/>
              <a:buNone/>
            </a:pPr>
            <a:r>
              <a:rPr lang="en-US" sz="2000" dirty="0"/>
              <a:t>①</a:t>
            </a:r>
            <a:r>
              <a:rPr lang="en-US" sz="2000" dirty="0" err="1"/>
              <a:t>runタグとstartタグの違い</a:t>
            </a:r>
            <a:endParaRPr lang="en-US" sz="2000" dirty="0"/>
          </a:p>
        </p:txBody>
      </p:sp>
      <p:sp>
        <p:nvSpPr>
          <p:cNvPr id="346" name="Shape 34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47" name="Shape 3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33</a:t>
            </a:fld>
            <a:endParaRPr lang="en-US"/>
          </a:p>
        </p:txBody>
      </p:sp>
      <p:pic>
        <p:nvPicPr>
          <p:cNvPr id="348" name="Shape 34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49" name="Shape 349"/>
          <p:cNvPicPr preferRelativeResize="0"/>
          <p:nvPr/>
        </p:nvPicPr>
        <p:blipFill>
          <a:blip r:embed="rId4">
            <a:alphaModFix/>
          </a:blip>
          <a:stretch>
            <a:fillRect/>
          </a:stretch>
        </p:blipFill>
        <p:spPr>
          <a:xfrm>
            <a:off x="1532817" y="4068303"/>
            <a:ext cx="7625546" cy="295588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55" name="Shape 3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sz="2000" dirty="0"/>
              <a:t>②</a:t>
            </a:r>
            <a:r>
              <a:rPr lang="en-US" sz="2000" dirty="0" err="1"/>
              <a:t>stopタグとwaitタグの違い</a:t>
            </a:r>
            <a:r>
              <a:rPr lang="en-US" sz="2000" dirty="0"/>
              <a:t>。</a:t>
            </a:r>
            <a:r>
              <a:rPr lang="en-US" dirty="0"/>
              <a:t>　　　</a:t>
            </a:r>
          </a:p>
        </p:txBody>
      </p:sp>
      <p:sp>
        <p:nvSpPr>
          <p:cNvPr id="356" name="Shape 3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57" name="Shape 3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34</a:t>
            </a:fld>
            <a:endParaRPr lang="en-US"/>
          </a:p>
        </p:txBody>
      </p:sp>
      <p:pic>
        <p:nvPicPr>
          <p:cNvPr id="358" name="Shape 3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59" name="Shape 359"/>
          <p:cNvPicPr preferRelativeResize="0"/>
          <p:nvPr/>
        </p:nvPicPr>
        <p:blipFill rotWithShape="1">
          <a:blip r:embed="rId4">
            <a:alphaModFix/>
          </a:blip>
          <a:srcRect l="2037"/>
          <a:stretch/>
        </p:blipFill>
        <p:spPr>
          <a:xfrm>
            <a:off x="1812106" y="2583282"/>
            <a:ext cx="6180446" cy="3906777"/>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Face Trackerボックス</a:t>
            </a:r>
          </a:p>
        </p:txBody>
      </p:sp>
      <p:sp>
        <p:nvSpPr>
          <p:cNvPr id="365" name="Shape 36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先ほどのAnimated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Sayを応用し、NAOと目と目を合わせてみましょう</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dirty="0" err="1"/>
              <a:t>目と目があった時にシグナルを送ってくれる</a:t>
            </a:r>
            <a:r>
              <a:rPr lang="en-US" dirty="0" err="1">
                <a:solidFill>
                  <a:srgbClr val="00B0F0"/>
                </a:solidFill>
              </a:rPr>
              <a:t>Face</a:t>
            </a:r>
            <a:r>
              <a:rPr lang="en-US" dirty="0">
                <a:solidFill>
                  <a:srgbClr val="00B0F0"/>
                </a:solidFill>
              </a:rPr>
              <a:t> </a:t>
            </a:r>
            <a:r>
              <a:rPr lang="en-US" dirty="0" err="1">
                <a:solidFill>
                  <a:srgbClr val="00B0F0"/>
                </a:solidFill>
              </a:rPr>
              <a:t>Tracker</a:t>
            </a:r>
            <a:r>
              <a:rPr lang="en-US" dirty="0" err="1"/>
              <a:t>という便利なボックスがあります</a:t>
            </a:r>
            <a:r>
              <a:rPr lang="en-US" dirty="0"/>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Standard → Trackers → Face </a:t>
            </a:r>
            <a:r>
              <a:rPr lang="en-US" sz="1700" b="0" i="0" u="none" strike="noStrike" cap="none" dirty="0" err="1">
                <a:solidFill>
                  <a:srgbClr val="1E4E79"/>
                </a:solidFill>
                <a:sym typeface="Arial"/>
              </a:rPr>
              <a:t>Trackerをドラッグ&amp;ドロップします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パラメーターのModeの設定により、頭や上半身、体全体を移動させて目を合わせることができます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Modeを</a:t>
            </a:r>
            <a:r>
              <a:rPr lang="en-US" sz="1700" b="0" i="0" u="none" strike="noStrike" cap="none" dirty="0" err="1">
                <a:solidFill>
                  <a:srgbClr val="1E4E79"/>
                </a:solidFill>
                <a:sym typeface="Arial"/>
              </a:rPr>
              <a:t>「Move」に設定し、X</a:t>
            </a:r>
            <a:r>
              <a:rPr lang="en-US" sz="1700" b="0" i="0" u="none" strike="noStrike" cap="none" dirty="0">
                <a:solidFill>
                  <a:srgbClr val="1E4E79"/>
                </a:solidFill>
                <a:sym typeface="Arial"/>
              </a:rPr>
              <a:t>(m)</a:t>
            </a:r>
            <a:r>
              <a:rPr lang="en-US" sz="1700" b="0" i="0" u="none" strike="noStrike" cap="none" dirty="0" err="1">
                <a:solidFill>
                  <a:srgbClr val="1E4E79"/>
                </a:solidFill>
                <a:sym typeface="Arial"/>
              </a:rPr>
              <a:t>やTheta</a:t>
            </a:r>
            <a:r>
              <a:rPr lang="en-US" sz="1700" b="0" i="0" u="none" strike="noStrike" cap="none" dirty="0">
                <a:solidFill>
                  <a:srgbClr val="1E4E79"/>
                </a:solidFill>
                <a:sym typeface="Arial"/>
              </a:rPr>
              <a:t>(rad)</a:t>
            </a:r>
            <a:r>
              <a:rPr lang="en-US" sz="1700" b="0" i="0" u="none" strike="noStrike" cap="none" dirty="0" err="1">
                <a:solidFill>
                  <a:srgbClr val="1E4E79"/>
                </a:solidFill>
                <a:sym typeface="Arial"/>
              </a:rPr>
              <a:t>のThresholdを調整してあげると、近寄ってきた後、多少の誤差があっても</a:t>
            </a:r>
            <a:r>
              <a:rPr lang="en-US" sz="1700" b="0" i="0" u="none" strike="noStrike" cap="none" dirty="0" err="1">
                <a:solidFill>
                  <a:srgbClr val="00B0F0"/>
                </a:solidFill>
                <a:sym typeface="Arial"/>
              </a:rPr>
              <a:t>targetReached</a:t>
            </a:r>
            <a:r>
              <a:rPr lang="en-US" dirty="0" err="1"/>
              <a:t>出力</a:t>
            </a:r>
            <a:r>
              <a:rPr lang="en-US" sz="1700" b="0" i="0" u="none" strike="noStrike" cap="none" dirty="0" err="1">
                <a:solidFill>
                  <a:srgbClr val="1E4E79"/>
                </a:solidFill>
                <a:sym typeface="Arial"/>
              </a:rPr>
              <a:t>が発火します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just" rtl="0">
              <a:lnSpc>
                <a:spcPct val="115000"/>
              </a:lnSpc>
              <a:spcBef>
                <a:spcPts val="0"/>
              </a:spcBef>
              <a:spcAft>
                <a:spcPts val="0"/>
              </a:spcAft>
              <a:buClr>
                <a:schemeClr val="dk1"/>
              </a:buClr>
              <a:buSzPct val="25000"/>
              <a:buFont typeface="Arial"/>
              <a:buNone/>
            </a:pPr>
            <a:r>
              <a:rPr lang="en-US" dirty="0" err="1"/>
              <a:t>中央の</a:t>
            </a:r>
            <a:r>
              <a:rPr lang="en-US" sz="1700" b="0" i="0" u="none" strike="noStrike" cap="none" dirty="0" err="1">
                <a:solidFill>
                  <a:srgbClr val="1E4E79"/>
                </a:solidFill>
                <a:sym typeface="Arial"/>
              </a:rPr>
              <a:t>図のように、FaceTrackerのtargetReached</a:t>
            </a:r>
            <a:r>
              <a:rPr lang="en-US" dirty="0" err="1"/>
              <a:t>出力</a:t>
            </a:r>
            <a:r>
              <a:rPr lang="en-US" sz="1700" b="0" i="0" u="none" strike="noStrike" cap="none" dirty="0" err="1">
                <a:solidFill>
                  <a:srgbClr val="1E4E79"/>
                </a:solidFill>
                <a:sym typeface="Arial"/>
              </a:rPr>
              <a:t>につないだ後に</a:t>
            </a:r>
            <a:endParaRPr lang="en-US" sz="1700" b="0" i="0" u="none" strike="noStrike" cap="none" dirty="0">
              <a:solidFill>
                <a:srgbClr val="1E4E79"/>
              </a:solidFill>
              <a:sym typeface="Arial"/>
            </a:endParaRPr>
          </a:p>
          <a:p>
            <a:pPr marL="0" marR="0" lvl="0" indent="0" algn="just"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AnimatedSayを行うことで目と目を合わせて</a:t>
            </a:r>
            <a:r>
              <a:rPr lang="en-US" dirty="0" err="1"/>
              <a:t>フリ付き</a:t>
            </a:r>
            <a:r>
              <a:rPr lang="en-US" sz="1700" b="0" i="0" u="none" strike="noStrike" cap="none" dirty="0" err="1">
                <a:solidFill>
                  <a:srgbClr val="1E4E79"/>
                </a:solidFill>
                <a:sym typeface="Arial"/>
              </a:rPr>
              <a:t>の</a:t>
            </a:r>
            <a:endParaRPr lang="en-US" sz="1700" b="0" i="0" u="none" strike="noStrike" cap="none" dirty="0">
              <a:solidFill>
                <a:srgbClr val="1E4E79"/>
              </a:solidFill>
              <a:sym typeface="Arial"/>
            </a:endParaRPr>
          </a:p>
          <a:p>
            <a:pPr marL="0" marR="0" lvl="0" indent="0" algn="just"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スピーチをすることが出来ます。</a:t>
            </a:r>
          </a:p>
        </p:txBody>
      </p:sp>
      <p:sp>
        <p:nvSpPr>
          <p:cNvPr id="366" name="Shape 36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顔に反応するボックス</a:t>
            </a:r>
          </a:p>
        </p:txBody>
      </p:sp>
      <p:pic>
        <p:nvPicPr>
          <p:cNvPr id="367" name="Shape 367"/>
          <p:cNvPicPr preferRelativeResize="0"/>
          <p:nvPr/>
        </p:nvPicPr>
        <p:blipFill>
          <a:blip r:embed="rId3">
            <a:alphaModFix/>
          </a:blip>
          <a:stretch>
            <a:fillRect/>
          </a:stretch>
        </p:blipFill>
        <p:spPr>
          <a:xfrm>
            <a:off x="7625210" y="3541169"/>
            <a:ext cx="2503931" cy="3307834"/>
          </a:xfrm>
          <a:prstGeom prst="rect">
            <a:avLst/>
          </a:prstGeom>
          <a:noFill/>
          <a:ln>
            <a:noFill/>
          </a:ln>
        </p:spPr>
      </p:pic>
      <p:sp>
        <p:nvSpPr>
          <p:cNvPr id="368" name="Shape 368"/>
          <p:cNvSpPr txBox="1"/>
          <p:nvPr/>
        </p:nvSpPr>
        <p:spPr>
          <a:xfrm>
            <a:off x="8693639" y="3722257"/>
            <a:ext cx="1376999" cy="266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69" name="Shape 369"/>
          <p:cNvSpPr txBox="1"/>
          <p:nvPr/>
        </p:nvSpPr>
        <p:spPr>
          <a:xfrm>
            <a:off x="8693639" y="5667324"/>
            <a:ext cx="1376999" cy="266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70" name="Shape 3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35</a:t>
            </a:fld>
            <a:endParaRPr lang="en-US"/>
          </a:p>
        </p:txBody>
      </p:sp>
      <p:pic>
        <p:nvPicPr>
          <p:cNvPr id="371" name="Shape 371"/>
          <p:cNvPicPr preferRelativeResize="0"/>
          <p:nvPr/>
        </p:nvPicPr>
        <p:blipFill>
          <a:blip r:embed="rId4">
            <a:alphaModFix/>
          </a:blip>
          <a:stretch>
            <a:fillRect/>
          </a:stretch>
        </p:blipFill>
        <p:spPr>
          <a:xfrm>
            <a:off x="5038834" y="3988935"/>
            <a:ext cx="2367236" cy="1482881"/>
          </a:xfrm>
          <a:prstGeom prst="rect">
            <a:avLst/>
          </a:prstGeom>
          <a:noFill/>
          <a:ln>
            <a:noFill/>
          </a:ln>
        </p:spPr>
      </p:pic>
      <p:pic>
        <p:nvPicPr>
          <p:cNvPr id="372" name="Shape 372"/>
          <p:cNvPicPr preferRelativeResize="0"/>
          <p:nvPr/>
        </p:nvPicPr>
        <p:blipFill>
          <a:blip r:embed="rId5">
            <a:alphaModFix/>
          </a:blip>
          <a:stretch>
            <a:fillRect/>
          </a:stretch>
        </p:blipFill>
        <p:spPr>
          <a:xfrm>
            <a:off x="763696" y="3716292"/>
            <a:ext cx="4026891" cy="2066891"/>
          </a:xfrm>
          <a:prstGeom prst="rect">
            <a:avLst/>
          </a:prstGeom>
          <a:noFill/>
          <a:ln>
            <a:noFill/>
          </a:ln>
        </p:spPr>
      </p:pic>
      <p:cxnSp>
        <p:nvCxnSpPr>
          <p:cNvPr id="373" name="Shape 373"/>
          <p:cNvCxnSpPr/>
          <p:nvPr/>
        </p:nvCxnSpPr>
        <p:spPr>
          <a:xfrm rot="10800000">
            <a:off x="2273364" y="4557819"/>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374" name="Shape 374"/>
          <p:cNvPicPr preferRelativeResize="0"/>
          <p:nvPr/>
        </p:nvPicPr>
        <p:blipFill>
          <a:blip r:embed="rId6">
            <a:alphaModFix/>
          </a:blip>
          <a:stretch>
            <a:fillRect/>
          </a:stretch>
        </p:blipFill>
        <p:spPr>
          <a:xfrm>
            <a:off x="193730"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Speech Reco.ボックス</a:t>
            </a:r>
          </a:p>
        </p:txBody>
      </p:sp>
      <p:sp>
        <p:nvSpPr>
          <p:cNvPr id="380" name="Shape 3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NAOと</a:t>
            </a:r>
            <a:r>
              <a:rPr lang="en-US"/>
              <a:t>対話</a:t>
            </a:r>
            <a:r>
              <a:rPr lang="en-US" sz="1700" b="0" i="0" u="none" strike="noStrike" cap="none">
                <a:solidFill>
                  <a:srgbClr val="1E4E79"/>
                </a:solidFill>
                <a:sym typeface="Arial"/>
              </a:rPr>
              <a:t>出来るようにしてみましょう。</a:t>
            </a:r>
            <a:r>
              <a:rPr lang="en-US"/>
              <a:t>ここでは、NAOで音声認識を行う</a:t>
            </a:r>
            <a:r>
              <a:rPr lang="en-US">
                <a:solidFill>
                  <a:srgbClr val="00B0F0"/>
                </a:solidFill>
              </a:rPr>
              <a:t>Speech</a:t>
            </a:r>
            <a:r>
              <a:rPr lang="en-US" dirty="0">
                <a:solidFill>
                  <a:srgbClr val="00B0F0"/>
                </a:solidFill>
              </a:rPr>
              <a:t> </a:t>
            </a:r>
            <a:r>
              <a:rPr lang="en-US" dirty="0" err="1">
                <a:solidFill>
                  <a:srgbClr val="00B0F0"/>
                </a:solidFill>
              </a:rPr>
              <a:t>Reco.ボックス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ボックスライブラリーからstandard→Audio→Voice→Speech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Reco.を選び</a:t>
            </a:r>
            <a:r>
              <a:rPr lang="en-US" dirty="0" err="1"/>
              <a:t>、フローダイアグラムに</a:t>
            </a:r>
            <a:endParaRPr lang="en-US"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ドラッグ&amp;ドロップします。</a:t>
            </a:r>
            <a:r>
              <a:rPr lang="en-US" dirty="0" err="1"/>
              <a:t>次に、</a:t>
            </a:r>
            <a:r>
              <a:rPr lang="en-US" sz="1700" b="0" i="0" u="none" strike="noStrike" cap="none" dirty="0" err="1">
                <a:solidFill>
                  <a:srgbClr val="1E4E79"/>
                </a:solidFill>
                <a:sym typeface="Arial"/>
              </a:rPr>
              <a:t>パラメータボタンをクリックして認識させる単語を入力し</a:t>
            </a:r>
            <a:r>
              <a:rPr lang="en-US" dirty="0" err="1"/>
              <a:t>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複数の単語を認識させたい場合は、必ず</a:t>
            </a:r>
            <a:r>
              <a:rPr lang="en-US" dirty="0">
                <a:solidFill>
                  <a:srgbClr val="00B0F0"/>
                </a:solidFill>
              </a:rPr>
              <a:t>半角</a:t>
            </a:r>
            <a:r>
              <a:rPr lang="en-US" dirty="0"/>
              <a:t>の</a:t>
            </a:r>
            <a:r>
              <a:rPr lang="en-US" sz="1700" b="0" i="0" u="none" strike="noStrike" cap="none" dirty="0">
                <a:solidFill>
                  <a:srgbClr val="1E4E79"/>
                </a:solidFill>
                <a:sym typeface="Arial"/>
              </a:rPr>
              <a:t>；</a:t>
            </a:r>
            <a:r>
              <a:rPr lang="en-US" dirty="0"/>
              <a:t>（セミコロン）</a:t>
            </a:r>
            <a:r>
              <a:rPr lang="en-US" sz="1700" b="0" i="0" u="none" strike="noStrike" cap="none" dirty="0">
                <a:solidFill>
                  <a:srgbClr val="1E4E79"/>
                </a:solidFill>
                <a:sym typeface="Arial"/>
              </a:rPr>
              <a:t>で区切る</a:t>
            </a:r>
            <a:r>
              <a:rPr lang="en-US" dirty="0"/>
              <a:t>必要があります。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例</a:t>
            </a:r>
            <a:r>
              <a:rPr lang="en-US" dirty="0"/>
              <a:t>）　</a:t>
            </a:r>
            <a:r>
              <a:rPr lang="en-US" sz="1700" b="0" i="0" u="none" strike="noStrike" cap="none" dirty="0" err="1">
                <a:solidFill>
                  <a:srgbClr val="1E4E79"/>
                </a:solidFill>
                <a:sym typeface="Arial"/>
              </a:rPr>
              <a:t>こんにちは</a:t>
            </a:r>
            <a:r>
              <a:rPr lang="en-US" dirty="0" err="1"/>
              <a:t>;</a:t>
            </a:r>
            <a:r>
              <a:rPr lang="en-US" sz="1700" b="0" i="0" u="none" strike="noStrike" cap="none" dirty="0" err="1">
                <a:solidFill>
                  <a:srgbClr val="1E4E79"/>
                </a:solidFill>
                <a:sym typeface="Arial"/>
              </a:rPr>
              <a:t>こんばんは;</a:t>
            </a:r>
            <a:r>
              <a:rPr lang="en-US" dirty="0" err="1"/>
              <a:t>ごきげんよう</a:t>
            </a:r>
            <a:endParaRPr lang="en-US" dirty="0"/>
          </a:p>
        </p:txBody>
      </p:sp>
      <p:sp>
        <p:nvSpPr>
          <p:cNvPr id="381" name="Shape 3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NAOと対話する</a:t>
            </a:r>
          </a:p>
        </p:txBody>
      </p:sp>
      <p:pic>
        <p:nvPicPr>
          <p:cNvPr id="382" name="Shape 382"/>
          <p:cNvPicPr preferRelativeResize="0"/>
          <p:nvPr/>
        </p:nvPicPr>
        <p:blipFill rotWithShape="1">
          <a:blip r:embed="rId3">
            <a:alphaModFix/>
          </a:blip>
          <a:srcRect t="12541" b="5912"/>
          <a:stretch/>
        </p:blipFill>
        <p:spPr>
          <a:xfrm>
            <a:off x="1802878" y="4289055"/>
            <a:ext cx="6023099" cy="2761499"/>
          </a:xfrm>
          <a:prstGeom prst="rect">
            <a:avLst/>
          </a:prstGeom>
          <a:noFill/>
          <a:ln>
            <a:noFill/>
          </a:ln>
        </p:spPr>
      </p:pic>
      <p:sp>
        <p:nvSpPr>
          <p:cNvPr id="383" name="Shape 38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4" name="Shape 384"/>
          <p:cNvSpPr txBox="1"/>
          <p:nvPr/>
        </p:nvSpPr>
        <p:spPr>
          <a:xfrm>
            <a:off x="2833070" y="4595238"/>
            <a:ext cx="925499" cy="724500"/>
          </a:xfrm>
          <a:prstGeom prst="rect">
            <a:avLst/>
          </a:prstGeom>
          <a:noFill/>
          <a:ln w="28575"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85" name="Shape 385"/>
          <p:cNvPicPr preferRelativeResize="0"/>
          <p:nvPr/>
        </p:nvPicPr>
        <p:blipFill>
          <a:blip r:embed="rId4">
            <a:alphaModFix/>
          </a:blip>
          <a:stretch>
            <a:fillRect/>
          </a:stretch>
        </p:blipFill>
        <p:spPr>
          <a:xfrm>
            <a:off x="8552468" y="4836291"/>
            <a:ext cx="1276050" cy="1150722"/>
          </a:xfrm>
          <a:prstGeom prst="rect">
            <a:avLst/>
          </a:prstGeom>
          <a:noFill/>
          <a:ln>
            <a:noFill/>
          </a:ln>
        </p:spPr>
      </p:pic>
      <p:sp>
        <p:nvSpPr>
          <p:cNvPr id="386" name="Shape 386"/>
          <p:cNvSpPr txBox="1"/>
          <p:nvPr/>
        </p:nvSpPr>
        <p:spPr>
          <a:xfrm>
            <a:off x="8731828" y="5620842"/>
            <a:ext cx="331500" cy="292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7" name="Shape 387"/>
          <p:cNvSpPr txBox="1"/>
          <p:nvPr/>
        </p:nvSpPr>
        <p:spPr>
          <a:xfrm>
            <a:off x="2349110" y="5504651"/>
            <a:ext cx="1650000" cy="1424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8" name="Shape 38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36</a:t>
            </a:fld>
            <a:endParaRPr lang="en-US"/>
          </a:p>
        </p:txBody>
      </p:sp>
      <p:pic>
        <p:nvPicPr>
          <p:cNvPr id="389" name="Shape 38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390" name="Shape 390"/>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Switch Caseボックス</a:t>
            </a:r>
          </a:p>
        </p:txBody>
      </p:sp>
      <p:sp>
        <p:nvSpPr>
          <p:cNvPr id="396" name="Shape 3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次に、認識させた言葉を分岐させてしゃべらせてみましょう</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standard→Flow</a:t>
            </a:r>
            <a:r>
              <a:rPr lang="en-US" sz="1700" b="0" i="0" u="none" strike="noStrike" cap="none" dirty="0">
                <a:solidFill>
                  <a:srgbClr val="1E4E79"/>
                </a:solidFill>
                <a:sym typeface="Arial"/>
              </a:rPr>
              <a:t> Control →</a:t>
            </a:r>
            <a:r>
              <a:rPr lang="en-US" sz="1700" b="0" i="0" u="none" strike="noStrike" cap="none" dirty="0">
                <a:solidFill>
                  <a:srgbClr val="00B0F0"/>
                </a:solidFill>
                <a:sym typeface="Arial"/>
              </a:rPr>
              <a:t>Switch </a:t>
            </a:r>
            <a:r>
              <a:rPr lang="en-US" dirty="0" err="1">
                <a:solidFill>
                  <a:srgbClr val="00B0F0"/>
                </a:solidFill>
              </a:rPr>
              <a:t>C</a:t>
            </a:r>
            <a:r>
              <a:rPr lang="en-US" sz="1700" b="0" i="0" u="none" strike="noStrike" cap="none" dirty="0" err="1">
                <a:solidFill>
                  <a:srgbClr val="00B0F0"/>
                </a:solidFill>
                <a:sym typeface="Arial"/>
              </a:rPr>
              <a:t>ase</a:t>
            </a:r>
            <a:r>
              <a:rPr lang="en-US" sz="1700" b="0" i="0" u="none" strike="noStrike" cap="none" dirty="0" err="1">
                <a:solidFill>
                  <a:srgbClr val="1E4E79"/>
                </a:solidFill>
                <a:sym typeface="Arial"/>
              </a:rPr>
              <a:t>をドラッグ&amp;ドロップし、Speech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Reco.の</a:t>
            </a:r>
            <a:r>
              <a:rPr lang="en-US" dirty="0" err="1">
                <a:solidFill>
                  <a:srgbClr val="00B0F0"/>
                </a:solidFill>
              </a:rPr>
              <a:t>wordRecognized</a:t>
            </a:r>
            <a:r>
              <a:rPr lang="en-US" dirty="0" err="1"/>
              <a:t>出力</a:t>
            </a:r>
            <a:r>
              <a:rPr lang="en-US" sz="1700" b="0" i="0" u="none" strike="noStrike" cap="none" dirty="0" err="1">
                <a:solidFill>
                  <a:srgbClr val="1E4E79"/>
                </a:solidFill>
                <a:sym typeface="Arial"/>
              </a:rPr>
              <a:t>と</a:t>
            </a:r>
            <a:r>
              <a:rPr lang="en-US" dirty="0" err="1"/>
              <a:t>接続し</a:t>
            </a:r>
            <a:r>
              <a:rPr lang="en-US" sz="1700" b="0" i="0" u="none" strike="noStrike" cap="none" dirty="0" err="1">
                <a:solidFill>
                  <a:srgbClr val="1E4E79"/>
                </a:solidFill>
                <a:sym typeface="Arial"/>
              </a:rPr>
              <a:t>ます。</a:t>
            </a:r>
            <a:r>
              <a:rPr lang="en-US" dirty="0" err="1"/>
              <a:t>次に、</a:t>
            </a:r>
            <a:r>
              <a:rPr lang="en-US" sz="1700" b="0" i="0" u="none" strike="noStrike" cap="none" dirty="0" err="1">
                <a:solidFill>
                  <a:srgbClr val="1E4E79"/>
                </a:solidFill>
                <a:sym typeface="Arial"/>
              </a:rPr>
              <a:t>Switch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Case</a:t>
            </a:r>
            <a:r>
              <a:rPr lang="en-US" dirty="0" err="1"/>
              <a:t>の入力フォームに</a:t>
            </a:r>
            <a:r>
              <a:rPr lang="en-US" sz="1700" b="0" i="0" u="none" strike="noStrike" cap="none" dirty="0" err="1">
                <a:solidFill>
                  <a:srgbClr val="1E4E79"/>
                </a:solidFill>
                <a:sym typeface="Arial"/>
              </a:rPr>
              <a:t>先ほどSpeech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a:t>
            </a:r>
            <a:r>
              <a:rPr lang="en-US" dirty="0" err="1"/>
              <a:t>.に追加した単語</a:t>
            </a:r>
            <a:r>
              <a:rPr lang="en-US" sz="1700" b="0" i="0" u="none" strike="noStrike" cap="none" dirty="0" err="1">
                <a:solidFill>
                  <a:srgbClr val="1E4E79"/>
                </a:solidFill>
                <a:sym typeface="Arial"/>
              </a:rPr>
              <a:t>を</a:t>
            </a:r>
            <a:r>
              <a:rPr lang="en-US" dirty="0" err="1">
                <a:solidFill>
                  <a:srgbClr val="00B0F0"/>
                </a:solidFill>
              </a:rPr>
              <a:t>半角</a:t>
            </a:r>
            <a:r>
              <a:rPr lang="en-US" dirty="0" err="1"/>
              <a:t>の</a:t>
            </a:r>
            <a:r>
              <a:rPr lang="en-US" sz="1700" b="0" i="0" u="none" strike="noStrike" cap="none" dirty="0">
                <a:solidFill>
                  <a:srgbClr val="1E4E79"/>
                </a:solidFill>
                <a:sym typeface="Arial"/>
              </a:rPr>
              <a:t>”</a:t>
            </a:r>
            <a:r>
              <a:rPr lang="en-US" dirty="0"/>
              <a:t> </a:t>
            </a:r>
            <a:r>
              <a:rPr lang="en-US" sz="1700" b="0" i="0" u="none" strike="noStrike" cap="none" dirty="0">
                <a:solidFill>
                  <a:srgbClr val="1E4E79"/>
                </a:solidFill>
                <a:sym typeface="Arial"/>
              </a:rPr>
              <a:t>”で囲んで入力</a:t>
            </a:r>
            <a:r>
              <a:rPr lang="en-US" dirty="0"/>
              <a:t>し</a:t>
            </a:r>
            <a:r>
              <a:rPr lang="en-US" sz="1700" b="0" i="0" u="none" strike="noStrike" cap="none" dirty="0">
                <a:solidFill>
                  <a:srgbClr val="1E4E79"/>
                </a:solidFill>
                <a:sym typeface="Arial"/>
              </a:rPr>
              <a:t>ます。</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dirty="0" err="1"/>
              <a:t>最後に、</a:t>
            </a:r>
            <a:r>
              <a:rPr lang="en-US" sz="1700" b="0" i="0" u="none" strike="noStrike" cap="none" dirty="0" err="1">
                <a:solidFill>
                  <a:srgbClr val="1E4E79"/>
                </a:solidFill>
                <a:sym typeface="Arial"/>
              </a:rPr>
              <a:t>それぞれの言葉に応じた</a:t>
            </a:r>
            <a:r>
              <a:rPr lang="en-US" dirty="0" err="1"/>
              <a:t>対話内容の</a:t>
            </a:r>
            <a:r>
              <a:rPr lang="en-US" sz="1700" b="0" i="0" u="none" strike="noStrike" cap="none" dirty="0" err="1">
                <a:solidFill>
                  <a:srgbClr val="1E4E79"/>
                </a:solidFill>
                <a:sym typeface="Arial"/>
              </a:rPr>
              <a:t>Sayを</a:t>
            </a:r>
            <a:r>
              <a:rPr lang="en-US" dirty="0" err="1"/>
              <a:t>接続</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アプリを実行すると、NAOが</a:t>
            </a:r>
            <a:r>
              <a:rPr lang="en-US" dirty="0" err="1">
                <a:solidFill>
                  <a:srgbClr val="00B0F0"/>
                </a:solidFill>
              </a:rPr>
              <a:t>ヒアリングモード</a:t>
            </a:r>
            <a:r>
              <a:rPr lang="en-US" dirty="0" err="1"/>
              <a:t>になり、設定された内容の対話が出来るはずです</a:t>
            </a:r>
            <a:r>
              <a:rPr lang="en-US" dirty="0"/>
              <a:t>。</a:t>
            </a:r>
          </a:p>
        </p:txBody>
      </p:sp>
      <p:sp>
        <p:nvSpPr>
          <p:cNvPr id="397" name="Shape 39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NAOと対話する</a:t>
            </a:r>
          </a:p>
        </p:txBody>
      </p:sp>
      <p:sp>
        <p:nvSpPr>
          <p:cNvPr id="398" name="Shape 39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37</a:t>
            </a:fld>
            <a:endParaRPr lang="en-US"/>
          </a:p>
        </p:txBody>
      </p:sp>
      <p:pic>
        <p:nvPicPr>
          <p:cNvPr id="399" name="Shape 399"/>
          <p:cNvPicPr preferRelativeResize="0"/>
          <p:nvPr/>
        </p:nvPicPr>
        <p:blipFill rotWithShape="1">
          <a:blip r:embed="rId3">
            <a:alphaModFix/>
          </a:blip>
          <a:srcRect b="12922"/>
          <a:stretch/>
        </p:blipFill>
        <p:spPr>
          <a:xfrm>
            <a:off x="1351208" y="4181969"/>
            <a:ext cx="7989548" cy="2900651"/>
          </a:xfrm>
          <a:prstGeom prst="rect">
            <a:avLst/>
          </a:prstGeom>
          <a:noFill/>
          <a:ln>
            <a:noFill/>
          </a:ln>
        </p:spPr>
      </p:pic>
      <p:pic>
        <p:nvPicPr>
          <p:cNvPr id="400" name="Shape 40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01" name="Shape 40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ボックスのエラー</a:t>
            </a:r>
          </a:p>
        </p:txBody>
      </p:sp>
      <p:sp>
        <p:nvSpPr>
          <p:cNvPr id="407" name="Shape 40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バーチャルロボットでSpeech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Reco.ボックスを再生すると</a:t>
            </a:r>
            <a:r>
              <a:rPr lang="en-US" dirty="0" err="1"/>
              <a:t>、</a:t>
            </a:r>
            <a:r>
              <a:rPr lang="en-US" sz="1700" b="0" i="0" u="none" strike="noStrike" cap="none" dirty="0" err="1">
                <a:solidFill>
                  <a:srgbClr val="1E4E79"/>
                </a:solidFill>
                <a:sym typeface="Arial"/>
              </a:rPr>
              <a:t>下図のようにボックスが赤く表示されます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これは、</a:t>
            </a:r>
            <a:r>
              <a:rPr lang="en-US" sz="1700" b="0" i="0" u="none" strike="noStrike" cap="none" dirty="0">
                <a:solidFill>
                  <a:srgbClr val="00B0F0"/>
                </a:solidFill>
                <a:sym typeface="Arial"/>
              </a:rPr>
              <a:t>ボックスの処理でエラーが発生</a:t>
            </a:r>
            <a:r>
              <a:rPr lang="en-US" sz="1700" b="0" i="0" u="none" strike="noStrike" cap="none" dirty="0">
                <a:solidFill>
                  <a:srgbClr val="1E4E79"/>
                </a:solidFill>
                <a:sym typeface="Arial"/>
              </a:rPr>
              <a:t>したことを示していて、具体的な内容は[表示]メニューの[ログビューア]</a:t>
            </a:r>
            <a:r>
              <a:rPr lang="en-US" dirty="0"/>
              <a:t>で</a:t>
            </a:r>
            <a:r>
              <a:rPr lang="en-US" sz="1700" b="0" i="0" u="none" strike="noStrike" cap="none" dirty="0">
                <a:solidFill>
                  <a:srgbClr val="1E4E79"/>
                </a:solidFill>
                <a:sym typeface="Arial"/>
              </a:rPr>
              <a:t>確認することが出来ます。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ここでエラーが発生しても、機能が一部無効化されるだけで、</a:t>
            </a:r>
            <a:r>
              <a:rPr lang="en-US" dirty="0">
                <a:solidFill>
                  <a:srgbClr val="00B0F0"/>
                </a:solidFill>
              </a:rPr>
              <a:t>ダイアログビューの入力フォーム</a:t>
            </a:r>
            <a:r>
              <a:rPr lang="en-US" dirty="0"/>
              <a:t>に言葉を入力することで擬似的に会話が行えます。</a:t>
            </a:r>
          </a:p>
        </p:txBody>
      </p:sp>
      <p:sp>
        <p:nvSpPr>
          <p:cNvPr id="408" name="Shape 40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補足</a:t>
            </a:r>
          </a:p>
        </p:txBody>
      </p:sp>
      <p:pic>
        <p:nvPicPr>
          <p:cNvPr id="409" name="Shape 409"/>
          <p:cNvPicPr preferRelativeResize="0"/>
          <p:nvPr/>
        </p:nvPicPr>
        <p:blipFill rotWithShape="1">
          <a:blip r:embed="rId3">
            <a:alphaModFix/>
          </a:blip>
          <a:srcRect l="2602" r="18526"/>
          <a:stretch/>
        </p:blipFill>
        <p:spPr>
          <a:xfrm>
            <a:off x="390749" y="3920265"/>
            <a:ext cx="4604999" cy="3027899"/>
          </a:xfrm>
          <a:prstGeom prst="rect">
            <a:avLst/>
          </a:prstGeom>
          <a:noFill/>
          <a:ln>
            <a:noFill/>
          </a:ln>
        </p:spPr>
      </p:pic>
      <p:sp>
        <p:nvSpPr>
          <p:cNvPr id="410" name="Shape 41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38</a:t>
            </a:fld>
            <a:endParaRPr lang="en-US"/>
          </a:p>
        </p:txBody>
      </p:sp>
      <p:pic>
        <p:nvPicPr>
          <p:cNvPr id="411" name="Shape 411"/>
          <p:cNvPicPr preferRelativeResize="0"/>
          <p:nvPr/>
        </p:nvPicPr>
        <p:blipFill>
          <a:blip r:embed="rId4">
            <a:alphaModFix/>
          </a:blip>
          <a:stretch>
            <a:fillRect/>
          </a:stretch>
        </p:blipFill>
        <p:spPr>
          <a:xfrm>
            <a:off x="5199939" y="4029330"/>
            <a:ext cx="5067963" cy="2809686"/>
          </a:xfrm>
          <a:prstGeom prst="rect">
            <a:avLst/>
          </a:prstGeom>
          <a:noFill/>
          <a:ln>
            <a:noFill/>
          </a:ln>
        </p:spPr>
      </p:pic>
      <p:pic>
        <p:nvPicPr>
          <p:cNvPr id="412" name="Shape 41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13" name="Shape 41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Tactileとは触覚のこと</a:t>
            </a:r>
          </a:p>
        </p:txBody>
      </p:sp>
      <p:sp>
        <p:nvSpPr>
          <p:cNvPr id="419" name="Shape 41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just"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ここではNAOのタッチセンサーを使ってみましょう</a:t>
            </a:r>
            <a:r>
              <a:rPr lang="en-US" sz="1700" b="0" i="0" u="none" strike="noStrike" cap="none" dirty="0">
                <a:solidFill>
                  <a:srgbClr val="1E4E79"/>
                </a:solidFill>
                <a:sym typeface="Arial"/>
              </a:rPr>
              <a:t>。</a:t>
            </a:r>
          </a:p>
          <a:p>
            <a:pPr marL="0" marR="0" lvl="0" indent="0" algn="just"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Sensing →</a:t>
            </a:r>
            <a:r>
              <a:rPr lang="en-US" dirty="0"/>
              <a:t> </a:t>
            </a:r>
            <a:r>
              <a:rPr lang="en-US" sz="1700" b="0" i="0" u="none" strike="noStrike" cap="none" dirty="0">
                <a:solidFill>
                  <a:srgbClr val="00B0F0"/>
                </a:solidFill>
                <a:sym typeface="Arial"/>
              </a:rPr>
              <a:t>Tactile Head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L.Hand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R.Hand</a:t>
            </a:r>
            <a:r>
              <a:rPr lang="en-US" sz="1700" b="0" i="0" u="none" strike="noStrike" cap="none" dirty="0" err="1">
                <a:solidFill>
                  <a:srgbClr val="1E4E79"/>
                </a:solidFill>
                <a:sym typeface="Arial"/>
              </a:rPr>
              <a:t>をドラッグ&amp;ドロップし、また、それに対応する</a:t>
            </a:r>
            <a:r>
              <a:rPr lang="en-US" dirty="0" err="1"/>
              <a:t>対話内容の</a:t>
            </a:r>
            <a:r>
              <a:rPr lang="en-US" sz="1700" b="0" i="0" u="none" strike="noStrike" cap="none" dirty="0" err="1">
                <a:solidFill>
                  <a:srgbClr val="1E4E79"/>
                </a:solidFill>
                <a:sym typeface="Arial"/>
              </a:rPr>
              <a:t>Sayを</a:t>
            </a:r>
            <a:r>
              <a:rPr lang="en-US" dirty="0" err="1"/>
              <a:t>追加</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それぞれの「Tactile」の</a:t>
            </a:r>
            <a:r>
              <a:rPr lang="en-US" dirty="0"/>
              <a:t>右側</a:t>
            </a:r>
            <a:r>
              <a:rPr lang="en-US" sz="1700" b="0" i="0" u="none" strike="noStrike" cap="none" dirty="0">
                <a:solidFill>
                  <a:srgbClr val="1E4E79"/>
                </a:solidFill>
                <a:sym typeface="Arial"/>
              </a:rPr>
              <a:t>の上から３つ目の</a:t>
            </a:r>
            <a:r>
              <a:rPr lang="en-US" dirty="0"/>
              <a:t>出力</a:t>
            </a:r>
            <a:r>
              <a:rPr lang="en-US" sz="1700" b="0" i="0" u="none" strike="noStrike" cap="none" dirty="0">
                <a:solidFill>
                  <a:srgbClr val="1E4E79"/>
                </a:solidFill>
                <a:sym typeface="Arial"/>
              </a:rPr>
              <a:t>と</a:t>
            </a:r>
            <a:r>
              <a:rPr lang="en-US" dirty="0"/>
              <a:t>、それぞれに</a:t>
            </a:r>
            <a:r>
              <a:rPr lang="en-US" sz="1700" b="0" i="0" u="none" strike="noStrike" cap="none" dirty="0">
                <a:solidFill>
                  <a:srgbClr val="1E4E79"/>
                </a:solidFill>
                <a:sym typeface="Arial"/>
              </a:rPr>
              <a:t>対応する「Say」を繋げます。</a:t>
            </a:r>
          </a:p>
          <a:p>
            <a:pPr marL="0" marR="0" lvl="0" indent="0" algn="l" rtl="0">
              <a:lnSpc>
                <a:spcPct val="115000"/>
              </a:lnSpc>
              <a:spcBef>
                <a:spcPts val="0"/>
              </a:spcBef>
              <a:spcAft>
                <a:spcPts val="0"/>
              </a:spcAft>
              <a:buClr>
                <a:srgbClr val="1E4E79"/>
              </a:buClr>
              <a:buSzPct val="25000"/>
              <a:buFont typeface="Arial"/>
              <a:buNone/>
            </a:pPr>
            <a:r>
              <a:rPr lang="en-US" dirty="0" err="1"/>
              <a:t>アプリを実行した後にNAOの各センサに触れると、NAOがしゃべるはずです</a:t>
            </a:r>
            <a:r>
              <a:rPr lang="en-US" dirty="0"/>
              <a:t>。</a:t>
            </a:r>
          </a:p>
        </p:txBody>
      </p:sp>
      <p:sp>
        <p:nvSpPr>
          <p:cNvPr id="420" name="Shape 42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タッチセンサーを使おう</a:t>
            </a:r>
          </a:p>
        </p:txBody>
      </p:sp>
      <p:pic>
        <p:nvPicPr>
          <p:cNvPr id="421" name="Shape 421"/>
          <p:cNvPicPr preferRelativeResize="0"/>
          <p:nvPr/>
        </p:nvPicPr>
        <p:blipFill rotWithShape="1">
          <a:blip r:embed="rId3">
            <a:alphaModFix/>
          </a:blip>
          <a:srcRect t="3207" b="5401"/>
          <a:stretch/>
        </p:blipFill>
        <p:spPr>
          <a:xfrm>
            <a:off x="919798" y="3822494"/>
            <a:ext cx="6345299" cy="3260099"/>
          </a:xfrm>
          <a:prstGeom prst="rect">
            <a:avLst/>
          </a:prstGeom>
          <a:noFill/>
          <a:ln>
            <a:noFill/>
          </a:ln>
        </p:spPr>
      </p:pic>
      <p:pic>
        <p:nvPicPr>
          <p:cNvPr id="422" name="Shape 422"/>
          <p:cNvPicPr preferRelativeResize="0"/>
          <p:nvPr/>
        </p:nvPicPr>
        <p:blipFill rotWithShape="1">
          <a:blip r:embed="rId4">
            <a:alphaModFix/>
          </a:blip>
          <a:srcRect/>
          <a:stretch/>
        </p:blipFill>
        <p:spPr>
          <a:xfrm>
            <a:off x="7927599" y="4445532"/>
            <a:ext cx="1842000" cy="1586999"/>
          </a:xfrm>
          <a:prstGeom prst="rect">
            <a:avLst/>
          </a:prstGeom>
          <a:noFill/>
          <a:ln>
            <a:noFill/>
          </a:ln>
        </p:spPr>
      </p:pic>
      <p:sp>
        <p:nvSpPr>
          <p:cNvPr id="423" name="Shape 423"/>
          <p:cNvSpPr txBox="1"/>
          <p:nvPr/>
        </p:nvSpPr>
        <p:spPr>
          <a:xfrm>
            <a:off x="9373892" y="5264356"/>
            <a:ext cx="285899" cy="28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24" name="Shape 4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39</a:t>
            </a:fld>
            <a:endParaRPr lang="en-US"/>
          </a:p>
        </p:txBody>
      </p:sp>
      <p:pic>
        <p:nvPicPr>
          <p:cNvPr id="425" name="Shape 425"/>
          <p:cNvPicPr preferRelativeResize="0"/>
          <p:nvPr/>
        </p:nvPicPr>
        <p:blipFill>
          <a:blip r:embed="rId5">
            <a:alphaModFix/>
          </a:blip>
          <a:stretch>
            <a:fillRect/>
          </a:stretch>
        </p:blipFill>
        <p:spPr>
          <a:xfrm>
            <a:off x="193730" y="1163493"/>
            <a:ext cx="491643" cy="4916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008792" y="1655146"/>
            <a:ext cx="6325200" cy="5430599"/>
          </a:xfrm>
          <a:prstGeom prst="rect">
            <a:avLst/>
          </a:prstGeom>
        </p:spPr>
        <p:txBody>
          <a:bodyPr lIns="64650" tIns="64650" rIns="64650" bIns="64650" anchor="t" anchorCtr="0">
            <a:noAutofit/>
          </a:bodyPr>
          <a:lstStyle/>
          <a:p>
            <a:pPr marL="0" lvl="0" indent="0" rtl="0">
              <a:lnSpc>
                <a:spcPct val="100000"/>
              </a:lnSpc>
              <a:spcBef>
                <a:spcPts val="100"/>
              </a:spcBef>
              <a:buNone/>
            </a:pPr>
            <a:r>
              <a:rPr lang="en-US" sz="1600" dirty="0" err="1"/>
              <a:t>自由度（DOF</a:t>
            </a:r>
            <a:r>
              <a:rPr lang="en-US" sz="1600" dirty="0"/>
              <a:t>）：25</a:t>
            </a:r>
          </a:p>
          <a:p>
            <a:pPr marL="0" lvl="0" indent="0" rtl="0">
              <a:lnSpc>
                <a:spcPct val="100000"/>
              </a:lnSpc>
              <a:spcBef>
                <a:spcPts val="100"/>
              </a:spcBef>
              <a:buNone/>
            </a:pPr>
            <a:r>
              <a:rPr lang="en-US" sz="1600" dirty="0"/>
              <a:t>高さ：57.3cm</a:t>
            </a:r>
          </a:p>
          <a:p>
            <a:pPr marL="0" lvl="0" indent="0" rtl="0">
              <a:lnSpc>
                <a:spcPct val="100000"/>
              </a:lnSpc>
              <a:spcBef>
                <a:spcPts val="100"/>
              </a:spcBef>
              <a:buNone/>
            </a:pPr>
            <a:r>
              <a:rPr lang="en-US" sz="1600" dirty="0"/>
              <a:t>奥行き：31.1cm</a:t>
            </a:r>
          </a:p>
          <a:p>
            <a:pPr marL="0" lvl="0" indent="0" rtl="0">
              <a:lnSpc>
                <a:spcPct val="100000"/>
              </a:lnSpc>
              <a:spcBef>
                <a:spcPts val="100"/>
              </a:spcBef>
              <a:buNone/>
            </a:pPr>
            <a:r>
              <a:rPr lang="en-US" sz="1600" dirty="0"/>
              <a:t>横幅：27.5cm</a:t>
            </a:r>
          </a:p>
          <a:p>
            <a:pPr marL="0" lvl="0" indent="0" rtl="0">
              <a:lnSpc>
                <a:spcPct val="100000"/>
              </a:lnSpc>
              <a:spcBef>
                <a:spcPts val="100"/>
              </a:spcBef>
              <a:buNone/>
            </a:pPr>
            <a:r>
              <a:rPr lang="en-US" sz="1600" dirty="0"/>
              <a:t>重さ：5.2kg</a:t>
            </a:r>
          </a:p>
          <a:p>
            <a:pPr marL="0" lvl="0" indent="0" rtl="0">
              <a:lnSpc>
                <a:spcPct val="100000"/>
              </a:lnSpc>
              <a:spcBef>
                <a:spcPts val="100"/>
              </a:spcBef>
              <a:buNone/>
            </a:pPr>
            <a:endParaRPr sz="1600" dirty="0"/>
          </a:p>
          <a:p>
            <a:pPr marL="0" lvl="0" indent="0" rtl="0">
              <a:lnSpc>
                <a:spcPct val="100000"/>
              </a:lnSpc>
              <a:spcBef>
                <a:spcPts val="100"/>
              </a:spcBef>
              <a:buNone/>
            </a:pPr>
            <a:r>
              <a:rPr lang="en-US" sz="1600" dirty="0">
                <a:solidFill>
                  <a:srgbClr val="1E4E79"/>
                </a:solidFill>
              </a:rPr>
              <a:t>センサー：カメラ2台、マイク4台、超音波、赤外線エミッター及びレシーバー2台、慣性ユニット1台、接触センサー12個、圧力センサー8個（足裏）、各関節に磁気式エンコーダ</a:t>
            </a:r>
          </a:p>
          <a:p>
            <a:pPr marL="0" lvl="0" indent="0" rtl="0">
              <a:lnSpc>
                <a:spcPct val="100000"/>
              </a:lnSpc>
              <a:spcBef>
                <a:spcPts val="100"/>
              </a:spcBef>
              <a:buNone/>
            </a:pPr>
            <a:r>
              <a:rPr lang="en-US" sz="1600" dirty="0">
                <a:solidFill>
                  <a:srgbClr val="1E4E79"/>
                </a:solidFill>
              </a:rPr>
              <a:t>その他：音声合成装置、LEDライト、ハイファイスピーカー2台</a:t>
            </a:r>
            <a:r>
              <a:rPr lang="en-US" sz="1600" dirty="0"/>
              <a:t>	</a:t>
            </a:r>
          </a:p>
          <a:p>
            <a:pPr marL="0" lvl="0" indent="0" rtl="0">
              <a:lnSpc>
                <a:spcPct val="115000"/>
              </a:lnSpc>
              <a:spcBef>
                <a:spcPts val="100"/>
              </a:spcBef>
              <a:buNone/>
            </a:pPr>
            <a:endParaRPr sz="1600" dirty="0"/>
          </a:p>
          <a:p>
            <a:pPr marL="0" lvl="0" indent="0" rtl="0">
              <a:lnSpc>
                <a:spcPct val="115000"/>
              </a:lnSpc>
              <a:spcBef>
                <a:spcPts val="100"/>
              </a:spcBef>
              <a:buNone/>
            </a:pPr>
            <a:r>
              <a:rPr lang="en-US" sz="1600" dirty="0">
                <a:solidFill>
                  <a:srgbClr val="1E4E79"/>
                </a:solidFill>
              </a:rPr>
              <a:t>CPU：ATOM Z530</a:t>
            </a:r>
          </a:p>
          <a:p>
            <a:pPr marL="0" lvl="0" indent="-50800" rtl="0">
              <a:lnSpc>
                <a:spcPct val="115000"/>
              </a:lnSpc>
              <a:spcBef>
                <a:spcPts val="100"/>
              </a:spcBef>
              <a:buClr>
                <a:schemeClr val="dk1"/>
              </a:buClr>
              <a:buSzPct val="50000"/>
              <a:buFont typeface="Arial"/>
              <a:buNone/>
            </a:pPr>
            <a:r>
              <a:rPr lang="en-US" sz="1600" dirty="0">
                <a:solidFill>
                  <a:srgbClr val="1E4E79"/>
                </a:solidFill>
              </a:rPr>
              <a:t>RAM：1GB</a:t>
            </a:r>
          </a:p>
          <a:p>
            <a:pPr marL="0" lvl="0" indent="-50800" rtl="0">
              <a:lnSpc>
                <a:spcPct val="115000"/>
              </a:lnSpc>
              <a:spcBef>
                <a:spcPts val="100"/>
              </a:spcBef>
              <a:buClr>
                <a:schemeClr val="dk1"/>
              </a:buClr>
              <a:buSzPct val="50000"/>
              <a:buFont typeface="Arial"/>
              <a:buNone/>
            </a:pPr>
            <a:r>
              <a:rPr lang="en-US" sz="1600" dirty="0" err="1">
                <a:solidFill>
                  <a:srgbClr val="1E4E79"/>
                </a:solidFill>
              </a:rPr>
              <a:t>OS：Gentoo</a:t>
            </a:r>
            <a:r>
              <a:rPr lang="en-US" sz="1600" dirty="0">
                <a:solidFill>
                  <a:srgbClr val="1E4E79"/>
                </a:solidFill>
              </a:rPr>
              <a:t> </a:t>
            </a:r>
            <a:r>
              <a:rPr lang="en-US" sz="1600" dirty="0" err="1">
                <a:solidFill>
                  <a:srgbClr val="1E4E79"/>
                </a:solidFill>
              </a:rPr>
              <a:t>LinuxベースのNAOqi</a:t>
            </a:r>
            <a:r>
              <a:rPr lang="en-US" sz="1600" dirty="0">
                <a:solidFill>
                  <a:srgbClr val="1E4E79"/>
                </a:solidFill>
              </a:rPr>
              <a:t> OS</a:t>
            </a:r>
          </a:p>
          <a:p>
            <a:pPr marL="0" lvl="0" indent="-50800" rtl="0">
              <a:lnSpc>
                <a:spcPct val="115000"/>
              </a:lnSpc>
              <a:spcBef>
                <a:spcPts val="100"/>
              </a:spcBef>
              <a:buClr>
                <a:schemeClr val="dk1"/>
              </a:buClr>
              <a:buSzPct val="50000"/>
              <a:buFont typeface="Arial"/>
              <a:buNone/>
            </a:pPr>
            <a:r>
              <a:rPr lang="en-US" sz="1600" dirty="0" err="1">
                <a:solidFill>
                  <a:srgbClr val="1E4E79"/>
                </a:solidFill>
              </a:rPr>
              <a:t>セカンドCPU（胴体部分に位置</a:t>
            </a:r>
            <a:r>
              <a:rPr lang="en-US" sz="1600" dirty="0">
                <a:solidFill>
                  <a:srgbClr val="1E4E79"/>
                </a:solidFill>
              </a:rPr>
              <a:t>）：PIC</a:t>
            </a:r>
          </a:p>
          <a:p>
            <a:pPr marL="0" lvl="0" indent="-50800" rtl="0">
              <a:lnSpc>
                <a:spcPct val="115000"/>
              </a:lnSpc>
              <a:spcBef>
                <a:spcPts val="100"/>
              </a:spcBef>
              <a:buClr>
                <a:schemeClr val="dk1"/>
              </a:buClr>
              <a:buSzPct val="50000"/>
              <a:buFont typeface="Arial"/>
              <a:buNone/>
            </a:pPr>
            <a:r>
              <a:rPr lang="en-US" sz="1600" dirty="0">
                <a:solidFill>
                  <a:srgbClr val="1E4E79"/>
                </a:solidFill>
              </a:rPr>
              <a:t>バッテリー：27.6W（使用状況により、約1時間前後稼動。ホットプラグによるスワップ充電、充電器を繋ぎながらの使用も可能）</a:t>
            </a:r>
          </a:p>
          <a:p>
            <a:pPr marL="0" lvl="0" indent="0">
              <a:lnSpc>
                <a:spcPct val="100000"/>
              </a:lnSpc>
              <a:spcBef>
                <a:spcPts val="100"/>
              </a:spcBef>
              <a:buNone/>
            </a:pPr>
            <a:endParaRPr sz="1600" dirty="0"/>
          </a:p>
        </p:txBody>
      </p:sp>
      <p:sp>
        <p:nvSpPr>
          <p:cNvPr id="50" name="Shape 5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endParaRPr dirty="0"/>
          </a:p>
        </p:txBody>
      </p:sp>
      <p:sp>
        <p:nvSpPr>
          <p:cNvPr id="51" name="Shape 5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NAOのハードウェア仕様</a:t>
            </a:r>
          </a:p>
        </p:txBody>
      </p:sp>
      <p:sp>
        <p:nvSpPr>
          <p:cNvPr id="52" name="Shape 5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a:t>
            </a:fld>
            <a:endParaRPr lang="en-US"/>
          </a:p>
        </p:txBody>
      </p:sp>
      <p:pic>
        <p:nvPicPr>
          <p:cNvPr id="53" name="Shape 53"/>
          <p:cNvPicPr preferRelativeResize="0"/>
          <p:nvPr/>
        </p:nvPicPr>
        <p:blipFill>
          <a:blip r:embed="rId3">
            <a:alphaModFix/>
          </a:blip>
          <a:stretch>
            <a:fillRect/>
          </a:stretch>
        </p:blipFill>
        <p:spPr>
          <a:xfrm>
            <a:off x="387514" y="1655167"/>
            <a:ext cx="3513151" cy="5493971"/>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417780" y="3712068"/>
            <a:ext cx="6964507" cy="3238541"/>
          </a:xfrm>
          <a:prstGeom prst="rect">
            <a:avLst/>
          </a:prstGeom>
          <a:noFill/>
          <a:ln>
            <a:noFill/>
          </a:ln>
        </p:spPr>
      </p:pic>
      <p:sp>
        <p:nvSpPr>
          <p:cNvPr id="431" name="Shape 4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Diagramボックス</a:t>
            </a:r>
          </a:p>
        </p:txBody>
      </p:sp>
      <p:sp>
        <p:nvSpPr>
          <p:cNvPr id="432" name="Shape 4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ここまでで、標準で用意されているボックスを使っていくつかの機能を実現してきましたが、Choregrapheでは自分で</a:t>
            </a:r>
            <a:r>
              <a:rPr lang="en-US" sz="1700" b="0" i="0" u="none" strike="noStrike" cap="none" dirty="0">
                <a:solidFill>
                  <a:srgbClr val="00B0F0"/>
                </a:solidFill>
                <a:sym typeface="Arial"/>
              </a:rPr>
              <a:t>オリジナルのボックス</a:t>
            </a:r>
            <a:r>
              <a:rPr lang="en-US" sz="1700" b="0" i="0" u="none" strike="noStrike" cap="none" dirty="0">
                <a:solidFill>
                  <a:srgbClr val="1E4E79"/>
                </a:solidFill>
                <a:sym typeface="Arial"/>
              </a:rPr>
              <a:t>を作ることも出来ます。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よく利用する処理をボックスにすることでいちいちゼロからボックスを組み合わせる必要がなくなりますし、処理の形だけ固定しておいて中の値だけを自由に変更したりなどが出来るようになります。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ここでは例として、音声認識と応答処理を１つのボックスにまとめてみます。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マウスドラッグにより、新たにボックスとしてまとめたいボックスをまとめて選択します。</a:t>
            </a:r>
          </a:p>
        </p:txBody>
      </p:sp>
      <p:sp>
        <p:nvSpPr>
          <p:cNvPr id="433" name="Shape 4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独自ボックスの作成</a:t>
            </a:r>
          </a:p>
        </p:txBody>
      </p:sp>
      <p:sp>
        <p:nvSpPr>
          <p:cNvPr id="434" name="Shape 43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40</a:t>
            </a:fld>
            <a:endParaRPr lang="en-US"/>
          </a:p>
        </p:txBody>
      </p:sp>
      <p:sp>
        <p:nvSpPr>
          <p:cNvPr id="435" name="Shape 435"/>
          <p:cNvSpPr txBox="1"/>
          <p:nvPr/>
        </p:nvSpPr>
        <p:spPr>
          <a:xfrm>
            <a:off x="1161623" y="4127684"/>
            <a:ext cx="5278200" cy="2484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36" name="Shape 436"/>
          <p:cNvSpPr/>
          <p:nvPr/>
        </p:nvSpPr>
        <p:spPr>
          <a:xfrm rot="3105515">
            <a:off x="6342924" y="6652005"/>
            <a:ext cx="538954" cy="345216"/>
          </a:xfrm>
          <a:prstGeom prst="leftArrow">
            <a:avLst>
              <a:gd name="adj1" fmla="val 22626"/>
              <a:gd name="adj2" fmla="val 91020"/>
            </a:avLst>
          </a:prstGeom>
          <a:solidFill>
            <a:srgbClr val="000000"/>
          </a:solidFill>
          <a:ln w="19050" cap="flat" cmpd="sng">
            <a:solidFill>
              <a:schemeClr val="dk2"/>
            </a:solidFill>
            <a:prstDash val="solid"/>
            <a:round/>
            <a:headEnd type="none" w="med" len="med"/>
            <a:tailEnd type="none" w="med" len="med"/>
          </a:ln>
        </p:spPr>
        <p:txBody>
          <a:bodyPr lIns="64650" tIns="64650" rIns="64650" bIns="64650" anchor="ctr" anchorCtr="0">
            <a:noAutofit/>
          </a:bodyPr>
          <a:lstStyle/>
          <a:p>
            <a:pPr lvl="0">
              <a:spcBef>
                <a:spcPts val="0"/>
              </a:spcBef>
              <a:buNone/>
            </a:pPr>
            <a:endParaRPr/>
          </a:p>
        </p:txBody>
      </p:sp>
      <p:sp>
        <p:nvSpPr>
          <p:cNvPr id="437" name="Shape 437"/>
          <p:cNvSpPr txBox="1"/>
          <p:nvPr/>
        </p:nvSpPr>
        <p:spPr>
          <a:xfrm>
            <a:off x="7581349" y="4297929"/>
            <a:ext cx="2752799" cy="15768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まず、マウスでまとめたいボックスを範囲ドラッグします。</a:t>
            </a:r>
          </a:p>
        </p:txBody>
      </p:sp>
      <p:pic>
        <p:nvPicPr>
          <p:cNvPr id="438" name="Shape 4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39" name="Shape 439"/>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5740462" y="4202492"/>
            <a:ext cx="3527999" cy="2262378"/>
          </a:xfrm>
          <a:prstGeom prst="rect">
            <a:avLst/>
          </a:prstGeom>
          <a:noFill/>
          <a:ln>
            <a:noFill/>
          </a:ln>
        </p:spPr>
      </p:pic>
      <p:sp>
        <p:nvSpPr>
          <p:cNvPr id="445" name="Shape 44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endParaRPr/>
          </a:p>
        </p:txBody>
      </p:sp>
      <p:sp>
        <p:nvSpPr>
          <p:cNvPr id="446" name="Shape 44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次に、選択したボックスを</a:t>
            </a:r>
            <a:r>
              <a:rPr lang="en-US" sz="1700" b="0" i="0" u="none" strike="noStrike" cap="none" dirty="0">
                <a:solidFill>
                  <a:srgbClr val="1E4E79"/>
                </a:solidFill>
                <a:sym typeface="Arial"/>
              </a:rPr>
              <a:t>右クリックし、[</a:t>
            </a:r>
            <a:r>
              <a:rPr lang="en-US" sz="1700" b="0" i="0" u="none" strike="noStrike" cap="none" dirty="0">
                <a:solidFill>
                  <a:srgbClr val="00B0F0"/>
                </a:solidFill>
                <a:sym typeface="Arial"/>
              </a:rPr>
              <a:t>ボックス変換</a:t>
            </a:r>
            <a:r>
              <a:rPr lang="en-US" sz="1700" b="0" i="0" u="none" strike="noStrike" cap="none" dirty="0">
                <a:solidFill>
                  <a:srgbClr val="1E4E79"/>
                </a:solidFill>
                <a:sym typeface="Arial"/>
              </a:rPr>
              <a:t>]</a:t>
            </a:r>
            <a:r>
              <a:rPr lang="en-US" dirty="0"/>
              <a:t>を</a:t>
            </a:r>
            <a:r>
              <a:rPr lang="en-US" sz="1700" b="0" i="0" u="none" strike="noStrike" cap="none" dirty="0">
                <a:solidFill>
                  <a:srgbClr val="1E4E79"/>
                </a:solidFill>
                <a:sym typeface="Arial"/>
              </a:rPr>
              <a:t>クリックします。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すると、新たに作るボックスの情報を問い合わせる</a:t>
            </a:r>
            <a:r>
              <a:rPr lang="en-US" dirty="0"/>
              <a:t>ウィンドウ</a:t>
            </a:r>
            <a:r>
              <a:rPr lang="en-US" sz="1700" b="0" i="0" u="none" strike="noStrike" cap="none" dirty="0">
                <a:solidFill>
                  <a:srgbClr val="1E4E79"/>
                </a:solidFill>
                <a:sym typeface="Arial"/>
              </a:rPr>
              <a:t>が表示されるので、</a:t>
            </a:r>
          </a:p>
          <a:p>
            <a:pPr marL="0" marR="0" lvl="0" indent="0" algn="l" rtl="0">
              <a:lnSpc>
                <a:spcPct val="90000"/>
              </a:lnSpc>
              <a:spcBef>
                <a:spcPts val="0"/>
              </a:spcBef>
              <a:spcAft>
                <a:spcPts val="0"/>
              </a:spcAft>
              <a:buClr>
                <a:srgbClr val="1E4E79"/>
              </a:buClr>
              <a:buSzPct val="25000"/>
              <a:buFont typeface="Arial"/>
              <a:buNone/>
            </a:pPr>
            <a:r>
              <a:rPr lang="en-US" dirty="0"/>
              <a:t>任意の</a:t>
            </a:r>
            <a:r>
              <a:rPr lang="en-US" sz="1700" b="0" i="0" u="none" strike="noStrike" cap="none" dirty="0">
                <a:solidFill>
                  <a:srgbClr val="1E4E79"/>
                </a:solidFill>
                <a:sym typeface="Arial"/>
              </a:rPr>
              <a:t>名前や説明を設定します。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r>
              <a:rPr lang="en-US" dirty="0"/>
              <a:t>。</a:t>
            </a:r>
          </a:p>
        </p:txBody>
      </p:sp>
      <p:sp>
        <p:nvSpPr>
          <p:cNvPr id="447" name="Shape 44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448" name="Shape 448"/>
          <p:cNvPicPr preferRelativeResize="0"/>
          <p:nvPr/>
        </p:nvPicPr>
        <p:blipFill rotWithShape="1">
          <a:blip r:embed="rId4">
            <a:alphaModFix/>
          </a:blip>
          <a:srcRect/>
          <a:stretch/>
        </p:blipFill>
        <p:spPr>
          <a:xfrm>
            <a:off x="2423565" y="3950230"/>
            <a:ext cx="2229900" cy="2766899"/>
          </a:xfrm>
          <a:prstGeom prst="rect">
            <a:avLst/>
          </a:prstGeom>
          <a:noFill/>
          <a:ln>
            <a:noFill/>
          </a:ln>
        </p:spPr>
      </p:pic>
      <p:sp>
        <p:nvSpPr>
          <p:cNvPr id="449" name="Shape 449"/>
          <p:cNvSpPr txBox="1"/>
          <p:nvPr/>
        </p:nvSpPr>
        <p:spPr>
          <a:xfrm>
            <a:off x="3442303" y="6377814"/>
            <a:ext cx="655800"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50" name="Shape 450"/>
          <p:cNvSpPr txBox="1"/>
          <p:nvPr/>
        </p:nvSpPr>
        <p:spPr>
          <a:xfrm>
            <a:off x="6700192" y="4910274"/>
            <a:ext cx="1249799" cy="10241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51" name="Shape 451"/>
          <p:cNvCxnSpPr>
            <a:stCxn id="448" idx="3"/>
            <a:endCxn id="452" idx="1"/>
          </p:cNvCxnSpPr>
          <p:nvPr/>
        </p:nvCxnSpPr>
        <p:spPr>
          <a:xfrm>
            <a:off x="4653465" y="5333680"/>
            <a:ext cx="778200" cy="0"/>
          </a:xfrm>
          <a:prstGeom prst="straightConnector1">
            <a:avLst/>
          </a:prstGeom>
          <a:noFill/>
          <a:ln w="76200" cap="flat" cmpd="sng">
            <a:solidFill>
              <a:srgbClr val="000000"/>
            </a:solidFill>
            <a:prstDash val="solid"/>
            <a:round/>
            <a:headEnd type="none" w="med" len="med"/>
            <a:tailEnd type="triangle" w="lg" len="lg"/>
          </a:ln>
        </p:spPr>
      </p:cxnSp>
      <p:sp>
        <p:nvSpPr>
          <p:cNvPr id="453" name="Shape 45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41</a:t>
            </a:fld>
            <a:endParaRPr lang="en-US"/>
          </a:p>
        </p:txBody>
      </p:sp>
      <p:pic>
        <p:nvPicPr>
          <p:cNvPr id="454" name="Shape 45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55" name="Shape 455"/>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dirty="0"/>
              <a:t>先ほど作成したフローダイアグラムボックスには問題点があります。</a:t>
            </a:r>
          </a:p>
          <a:p>
            <a:pPr marL="0" lvl="0" indent="0" rtl="0">
              <a:spcBef>
                <a:spcPts val="0"/>
              </a:spcBef>
              <a:buClr>
                <a:srgbClr val="1E4E79"/>
              </a:buClr>
              <a:buSzPct val="25000"/>
              <a:buFont typeface="Arial"/>
              <a:buNone/>
            </a:pPr>
            <a:r>
              <a:rPr lang="en-US" dirty="0"/>
              <a:t>なんとボックスの出力がありません。</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[ボックス変換]を行う際、まとめるボックスの前後に配線されている入出力がある場合、</a:t>
            </a:r>
          </a:p>
          <a:p>
            <a:pPr marL="0" lvl="0" indent="0" rtl="0">
              <a:spcBef>
                <a:spcPts val="0"/>
              </a:spcBef>
              <a:buClr>
                <a:srgbClr val="1E4E79"/>
              </a:buClr>
              <a:buSzPct val="25000"/>
              <a:buFont typeface="Arial"/>
              <a:buNone/>
            </a:pPr>
            <a:r>
              <a:rPr lang="en-US" dirty="0"/>
              <a:t>フローダイアグラムにも自動的に入出力が作成されますが、</a:t>
            </a:r>
          </a:p>
          <a:p>
            <a:pPr marL="0" lvl="0" indent="0" rtl="0">
              <a:spcBef>
                <a:spcPts val="0"/>
              </a:spcBef>
              <a:buClr>
                <a:srgbClr val="1E4E79"/>
              </a:buClr>
              <a:buSzPct val="25000"/>
              <a:buFont typeface="Arial"/>
              <a:buNone/>
            </a:pPr>
            <a:r>
              <a:rPr lang="en-US" dirty="0"/>
              <a:t>先ほどのページでは出力に線を繋いでいなかったため、出力が作成されませんでした。</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取り消し(</a:t>
            </a:r>
            <a:r>
              <a:rPr lang="en-US" dirty="0" err="1"/>
              <a:t>Ctrl+Z</a:t>
            </a:r>
            <a:r>
              <a:rPr lang="en-US" dirty="0"/>
              <a:t>)を行って配線しなおしてからまた[ボックス変換]を行っても良いですが、</a:t>
            </a:r>
          </a:p>
          <a:p>
            <a:pPr marL="0" lvl="0" indent="0" rtl="0">
              <a:spcBef>
                <a:spcPts val="0"/>
              </a:spcBef>
              <a:buClr>
                <a:srgbClr val="1E4E79"/>
              </a:buClr>
              <a:buSzPct val="25000"/>
              <a:buFont typeface="Arial"/>
              <a:buNone/>
            </a:pPr>
            <a:r>
              <a:rPr lang="en-US" dirty="0"/>
              <a:t>今回はすでに作成されているボックスの出力を新たに作成してみましょう。</a:t>
            </a:r>
          </a:p>
          <a:p>
            <a:pPr marL="0" marR="0" lvl="0" indent="0" algn="l" rtl="0">
              <a:lnSpc>
                <a:spcPct val="90000"/>
              </a:lnSpc>
              <a:spcBef>
                <a:spcPts val="0"/>
              </a:spcBef>
              <a:spcAft>
                <a:spcPts val="0"/>
              </a:spcAft>
              <a:buClr>
                <a:srgbClr val="1E4E79"/>
              </a:buClr>
              <a:buSzPct val="25000"/>
              <a:buFont typeface="Arial"/>
              <a:buNone/>
            </a:pPr>
            <a:endParaRPr dirty="0"/>
          </a:p>
        </p:txBody>
      </p:sp>
      <p:pic>
        <p:nvPicPr>
          <p:cNvPr id="461" name="Shape 461"/>
          <p:cNvPicPr preferRelativeResize="0"/>
          <p:nvPr/>
        </p:nvPicPr>
        <p:blipFill>
          <a:blip r:embed="rId3">
            <a:alphaModFix/>
          </a:blip>
          <a:stretch>
            <a:fillRect/>
          </a:stretch>
        </p:blipFill>
        <p:spPr>
          <a:xfrm>
            <a:off x="7265546" y="3915907"/>
            <a:ext cx="2704007" cy="1612916"/>
          </a:xfrm>
          <a:prstGeom prst="rect">
            <a:avLst/>
          </a:prstGeom>
          <a:noFill/>
          <a:ln>
            <a:noFill/>
          </a:ln>
        </p:spPr>
      </p:pic>
      <p:sp>
        <p:nvSpPr>
          <p:cNvPr id="462" name="Shape 46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ボックスに入出力を追加する（1/3）</a:t>
            </a:r>
          </a:p>
        </p:txBody>
      </p:sp>
      <p:sp>
        <p:nvSpPr>
          <p:cNvPr id="463" name="Shape 46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64" name="Shape 464"/>
          <p:cNvSpPr txBox="1"/>
          <p:nvPr/>
        </p:nvSpPr>
        <p:spPr>
          <a:xfrm>
            <a:off x="8578296" y="4298954"/>
            <a:ext cx="478500" cy="67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65" name="Shape 465"/>
          <p:cNvCxnSpPr>
            <a:stCxn id="466" idx="3"/>
            <a:endCxn id="467" idx="1"/>
          </p:cNvCxnSpPr>
          <p:nvPr/>
        </p:nvCxnSpPr>
        <p:spPr>
          <a:xfrm>
            <a:off x="6480863" y="4722364"/>
            <a:ext cx="778200" cy="0"/>
          </a:xfrm>
          <a:prstGeom prst="straightConnector1">
            <a:avLst/>
          </a:prstGeom>
          <a:noFill/>
          <a:ln w="76200" cap="flat" cmpd="sng">
            <a:solidFill>
              <a:srgbClr val="000000"/>
            </a:solidFill>
            <a:prstDash val="solid"/>
            <a:round/>
            <a:headEnd type="none" w="med" len="med"/>
            <a:tailEnd type="triangle" w="lg" len="lg"/>
          </a:ln>
        </p:spPr>
      </p:cxnSp>
      <p:sp>
        <p:nvSpPr>
          <p:cNvPr id="468" name="Shape 46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42</a:t>
            </a:fld>
            <a:endParaRPr lang="en-US"/>
          </a:p>
        </p:txBody>
      </p:sp>
      <p:pic>
        <p:nvPicPr>
          <p:cNvPr id="466" name="Shape 466"/>
          <p:cNvPicPr preferRelativeResize="0"/>
          <p:nvPr/>
        </p:nvPicPr>
        <p:blipFill rotWithShape="1">
          <a:blip r:embed="rId4">
            <a:alphaModFix/>
          </a:blip>
          <a:srcRect/>
          <a:stretch/>
        </p:blipFill>
        <p:spPr>
          <a:xfrm>
            <a:off x="4250963" y="3338914"/>
            <a:ext cx="2229900" cy="2766899"/>
          </a:xfrm>
          <a:prstGeom prst="rect">
            <a:avLst/>
          </a:prstGeom>
          <a:noFill/>
          <a:ln>
            <a:noFill/>
          </a:ln>
        </p:spPr>
      </p:pic>
      <p:sp>
        <p:nvSpPr>
          <p:cNvPr id="469" name="Shape 469"/>
          <p:cNvSpPr txBox="1"/>
          <p:nvPr/>
        </p:nvSpPr>
        <p:spPr>
          <a:xfrm>
            <a:off x="5311880" y="5766497"/>
            <a:ext cx="585299"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0" name="Shape 470"/>
          <p:cNvPicPr preferRelativeResize="0"/>
          <p:nvPr/>
        </p:nvPicPr>
        <p:blipFill>
          <a:blip r:embed="rId5">
            <a:alphaModFix/>
          </a:blip>
          <a:stretch>
            <a:fillRect/>
          </a:stretch>
        </p:blipFill>
        <p:spPr>
          <a:xfrm>
            <a:off x="237298" y="4129840"/>
            <a:ext cx="3199353" cy="1362560"/>
          </a:xfrm>
          <a:prstGeom prst="rect">
            <a:avLst/>
          </a:prstGeom>
          <a:noFill/>
          <a:ln>
            <a:noFill/>
          </a:ln>
        </p:spPr>
      </p:pic>
      <p:cxnSp>
        <p:nvCxnSpPr>
          <p:cNvPr id="471" name="Shape 471"/>
          <p:cNvCxnSpPr/>
          <p:nvPr/>
        </p:nvCxnSpPr>
        <p:spPr>
          <a:xfrm>
            <a:off x="3436971" y="4722369"/>
            <a:ext cx="778200" cy="0"/>
          </a:xfrm>
          <a:prstGeom prst="straightConnector1">
            <a:avLst/>
          </a:prstGeom>
          <a:noFill/>
          <a:ln w="76200" cap="flat" cmpd="sng">
            <a:solidFill>
              <a:srgbClr val="000000"/>
            </a:solidFill>
            <a:prstDash val="solid"/>
            <a:round/>
            <a:headEnd type="none" w="med" len="med"/>
            <a:tailEnd type="triangle" w="lg" len="lg"/>
          </a:ln>
        </p:spPr>
      </p:cxnSp>
      <p:sp>
        <p:nvSpPr>
          <p:cNvPr id="472" name="Shape 472"/>
          <p:cNvSpPr txBox="1"/>
          <p:nvPr/>
        </p:nvSpPr>
        <p:spPr>
          <a:xfrm>
            <a:off x="2714880" y="4415939"/>
            <a:ext cx="317699" cy="762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3" name="Shape 473"/>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74" name="Shape 474"/>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先ほど作成したフローダイアグラムボックスを右クリックし、[</a:t>
            </a:r>
            <a:r>
              <a:rPr lang="en-US">
                <a:solidFill>
                  <a:srgbClr val="00B0F0"/>
                </a:solidFill>
              </a:rPr>
              <a:t>ボックスを編集</a:t>
            </a:r>
            <a:r>
              <a:rPr lang="en-US"/>
              <a:t>]を選択します。</a:t>
            </a:r>
          </a:p>
          <a:p>
            <a:pPr marL="0" lvl="0" indent="0" rtl="0">
              <a:spcBef>
                <a:spcPts val="0"/>
              </a:spcBef>
              <a:buClr>
                <a:srgbClr val="1E4E79"/>
              </a:buClr>
              <a:buSzPct val="25000"/>
              <a:buFont typeface="Arial"/>
              <a:buNone/>
            </a:pPr>
            <a:r>
              <a:rPr lang="en-US"/>
              <a:t>ボックスの編集ダイアログが表示されるので、出力の追加[+]ボタンをクリックします。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出力の新規追加ダイアログが表示されるので、Nameには</a:t>
            </a:r>
            <a:r>
              <a:rPr lang="en-US">
                <a:solidFill>
                  <a:srgbClr val="00B0F0"/>
                </a:solidFill>
              </a:rPr>
              <a:t>output1</a:t>
            </a:r>
            <a:r>
              <a:rPr lang="en-US"/>
              <a:t>、Typeはバン、Natureは</a:t>
            </a:r>
            <a:r>
              <a:rPr lang="en-US">
                <a:solidFill>
                  <a:srgbClr val="00B0F0"/>
                </a:solidFill>
              </a:rPr>
              <a:t>onStopped</a:t>
            </a:r>
            <a:r>
              <a:rPr lang="en-US"/>
              <a:t>に変更し、OKボタンをクリックします。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同様に、</a:t>
            </a:r>
            <a:r>
              <a:rPr lang="en-US">
                <a:solidFill>
                  <a:srgbClr val="00B0F0"/>
                </a:solidFill>
              </a:rPr>
              <a:t>output2</a:t>
            </a:r>
            <a:r>
              <a:rPr lang="en-US"/>
              <a:t>も作成してOKボタンをクリックすることで無事にフローダイアグラムボックスに</a:t>
            </a:r>
          </a:p>
          <a:p>
            <a:pPr marL="0" marR="0" lvl="0" indent="0" algn="l" rtl="0">
              <a:lnSpc>
                <a:spcPct val="90000"/>
              </a:lnSpc>
              <a:spcBef>
                <a:spcPts val="0"/>
              </a:spcBef>
              <a:spcAft>
                <a:spcPts val="0"/>
              </a:spcAft>
              <a:buClr>
                <a:srgbClr val="1E4E79"/>
              </a:buClr>
              <a:buSzPct val="25000"/>
              <a:buFont typeface="Arial"/>
              <a:buNone/>
            </a:pPr>
            <a:r>
              <a:rPr lang="en-US"/>
              <a:t>onStopped出力が２つ出来ました。</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念のため、出力アイコンの上にマウスを乗せて名前や概要を確認してみましょう。</a:t>
            </a:r>
          </a:p>
        </p:txBody>
      </p:sp>
      <p:pic>
        <p:nvPicPr>
          <p:cNvPr id="480" name="Shape 480"/>
          <p:cNvPicPr preferRelativeResize="0"/>
          <p:nvPr/>
        </p:nvPicPr>
        <p:blipFill>
          <a:blip r:embed="rId3">
            <a:alphaModFix/>
          </a:blip>
          <a:stretch>
            <a:fillRect/>
          </a:stretch>
        </p:blipFill>
        <p:spPr>
          <a:xfrm>
            <a:off x="443873" y="4371844"/>
            <a:ext cx="2159640" cy="2794822"/>
          </a:xfrm>
          <a:prstGeom prst="rect">
            <a:avLst/>
          </a:prstGeom>
          <a:noFill/>
          <a:ln>
            <a:noFill/>
          </a:ln>
        </p:spPr>
      </p:pic>
      <p:sp>
        <p:nvSpPr>
          <p:cNvPr id="481" name="Shape 48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ボックスに入出力を追加する（2/3）</a:t>
            </a:r>
          </a:p>
        </p:txBody>
      </p:sp>
      <p:sp>
        <p:nvSpPr>
          <p:cNvPr id="482" name="Shape 48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cxnSp>
        <p:nvCxnSpPr>
          <p:cNvPr id="483" name="Shape 483"/>
          <p:cNvCxnSpPr/>
          <p:nvPr/>
        </p:nvCxnSpPr>
        <p:spPr>
          <a:xfrm>
            <a:off x="6017318" y="5557844"/>
            <a:ext cx="778200" cy="0"/>
          </a:xfrm>
          <a:prstGeom prst="straightConnector1">
            <a:avLst/>
          </a:prstGeom>
          <a:noFill/>
          <a:ln w="76200" cap="flat" cmpd="sng">
            <a:solidFill>
              <a:srgbClr val="000000"/>
            </a:solidFill>
            <a:prstDash val="solid"/>
            <a:round/>
            <a:headEnd type="none" w="med" len="med"/>
            <a:tailEnd type="triangle" w="lg" len="lg"/>
          </a:ln>
        </p:spPr>
      </p:cxnSp>
      <p:sp>
        <p:nvSpPr>
          <p:cNvPr id="484" name="Shape 48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43</a:t>
            </a:fld>
            <a:endParaRPr lang="en-US"/>
          </a:p>
        </p:txBody>
      </p:sp>
      <p:sp>
        <p:nvSpPr>
          <p:cNvPr id="485" name="Shape 485"/>
          <p:cNvSpPr txBox="1"/>
          <p:nvPr/>
        </p:nvSpPr>
        <p:spPr>
          <a:xfrm>
            <a:off x="1692670" y="6220030"/>
            <a:ext cx="173399" cy="1799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a:blip r:embed="rId4">
            <a:alphaModFix/>
          </a:blip>
          <a:stretch>
            <a:fillRect/>
          </a:stretch>
        </p:blipFill>
        <p:spPr>
          <a:xfrm>
            <a:off x="3381884" y="4559916"/>
            <a:ext cx="2688089" cy="2418675"/>
          </a:xfrm>
          <a:prstGeom prst="rect">
            <a:avLst/>
          </a:prstGeom>
          <a:noFill/>
          <a:ln>
            <a:noFill/>
          </a:ln>
        </p:spPr>
      </p:pic>
      <p:cxnSp>
        <p:nvCxnSpPr>
          <p:cNvPr id="487" name="Shape 487"/>
          <p:cNvCxnSpPr/>
          <p:nvPr/>
        </p:nvCxnSpPr>
        <p:spPr>
          <a:xfrm>
            <a:off x="2603727" y="5557844"/>
            <a:ext cx="778200" cy="0"/>
          </a:xfrm>
          <a:prstGeom prst="straightConnector1">
            <a:avLst/>
          </a:prstGeom>
          <a:noFill/>
          <a:ln w="76200" cap="flat" cmpd="sng">
            <a:solidFill>
              <a:srgbClr val="000000"/>
            </a:solidFill>
            <a:prstDash val="solid"/>
            <a:round/>
            <a:headEnd type="none" w="med" len="med"/>
            <a:tailEnd type="triangle" w="lg" len="lg"/>
          </a:ln>
        </p:spPr>
      </p:cxnSp>
      <p:pic>
        <p:nvPicPr>
          <p:cNvPr id="488" name="Shape 488"/>
          <p:cNvPicPr preferRelativeResize="0"/>
          <p:nvPr/>
        </p:nvPicPr>
        <p:blipFill>
          <a:blip r:embed="rId5">
            <a:alphaModFix/>
          </a:blip>
          <a:stretch>
            <a:fillRect/>
          </a:stretch>
        </p:blipFill>
        <p:spPr>
          <a:xfrm>
            <a:off x="6848378" y="4985378"/>
            <a:ext cx="3485363" cy="1178576"/>
          </a:xfrm>
          <a:prstGeom prst="rect">
            <a:avLst/>
          </a:prstGeom>
          <a:noFill/>
          <a:ln>
            <a:noFill/>
          </a:ln>
        </p:spPr>
      </p:pic>
      <p:cxnSp>
        <p:nvCxnSpPr>
          <p:cNvPr id="489" name="Shape 489"/>
          <p:cNvCxnSpPr/>
          <p:nvPr/>
        </p:nvCxnSpPr>
        <p:spPr>
          <a:xfrm rot="10800000">
            <a:off x="8100999" y="5218523"/>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490" name="Shape 490"/>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91" name="Shape 491"/>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最後に、フローダイアグラムボックス内のSayボックスのonStopped出力、</a:t>
            </a:r>
          </a:p>
          <a:p>
            <a:pPr marL="0" marR="0" lvl="0" indent="0" algn="l" rtl="0">
              <a:lnSpc>
                <a:spcPct val="90000"/>
              </a:lnSpc>
              <a:spcBef>
                <a:spcPts val="0"/>
              </a:spcBef>
              <a:spcAft>
                <a:spcPts val="0"/>
              </a:spcAft>
              <a:buClr>
                <a:srgbClr val="1E4E79"/>
              </a:buClr>
              <a:buSzPct val="25000"/>
              <a:buFont typeface="Arial"/>
              <a:buNone/>
            </a:pPr>
            <a:r>
              <a:rPr lang="en-US"/>
              <a:t>フローダイアグラムボックスのonStopped出力をrootの出力へと接続し、動作を確認します。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前のページで、なぜonStopped出力を選択したか確認したい場合は、</a:t>
            </a:r>
          </a:p>
          <a:p>
            <a:pPr marL="0" marR="0" lvl="0" indent="0" algn="l" rtl="0">
              <a:lnSpc>
                <a:spcPct val="90000"/>
              </a:lnSpc>
              <a:spcBef>
                <a:spcPts val="0"/>
              </a:spcBef>
              <a:spcAft>
                <a:spcPts val="0"/>
              </a:spcAft>
              <a:buClr>
                <a:srgbClr val="1E4E79"/>
              </a:buClr>
              <a:buSzPct val="25000"/>
              <a:buFont typeface="Arial"/>
              <a:buNone/>
            </a:pPr>
            <a:r>
              <a:rPr lang="en-US"/>
              <a:t>「ボックスの死活処理を知る」を読むか、今回作成したフローダイアグラムボックスの出力を</a:t>
            </a:r>
          </a:p>
          <a:p>
            <a:pPr marL="0" marR="0" lvl="0" indent="0" algn="l" rtl="0">
              <a:lnSpc>
                <a:spcPct val="90000"/>
              </a:lnSpc>
              <a:spcBef>
                <a:spcPts val="0"/>
              </a:spcBef>
              <a:spcAft>
                <a:spcPts val="0"/>
              </a:spcAft>
              <a:buClr>
                <a:srgbClr val="1E4E79"/>
              </a:buClr>
              <a:buSzPct val="25000"/>
              <a:buFont typeface="Arial"/>
              <a:buNone/>
            </a:pPr>
            <a:r>
              <a:rPr lang="en-US"/>
              <a:t>即時出力に変更して挙動を確認してみてください。</a:t>
            </a:r>
          </a:p>
        </p:txBody>
      </p:sp>
      <p:sp>
        <p:nvSpPr>
          <p:cNvPr id="497" name="Shape 497"/>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ボックスに入出力を追加する（3/3）</a:t>
            </a:r>
          </a:p>
        </p:txBody>
      </p:sp>
      <p:sp>
        <p:nvSpPr>
          <p:cNvPr id="498" name="Shape 49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99" name="Shape 4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44</a:t>
            </a:fld>
            <a:endParaRPr lang="en-US"/>
          </a:p>
        </p:txBody>
      </p:sp>
      <p:pic>
        <p:nvPicPr>
          <p:cNvPr id="500" name="Shape 500"/>
          <p:cNvPicPr preferRelativeResize="0"/>
          <p:nvPr/>
        </p:nvPicPr>
        <p:blipFill>
          <a:blip r:embed="rId3">
            <a:alphaModFix/>
          </a:blip>
          <a:stretch>
            <a:fillRect/>
          </a:stretch>
        </p:blipFill>
        <p:spPr>
          <a:xfrm>
            <a:off x="451069" y="3738001"/>
            <a:ext cx="5875261" cy="2691324"/>
          </a:xfrm>
          <a:prstGeom prst="rect">
            <a:avLst/>
          </a:prstGeom>
          <a:noFill/>
          <a:ln>
            <a:noFill/>
          </a:ln>
        </p:spPr>
      </p:pic>
      <p:pic>
        <p:nvPicPr>
          <p:cNvPr id="501" name="Shape 501"/>
          <p:cNvPicPr preferRelativeResize="0"/>
          <p:nvPr/>
        </p:nvPicPr>
        <p:blipFill>
          <a:blip r:embed="rId4">
            <a:alphaModFix/>
          </a:blip>
          <a:stretch>
            <a:fillRect/>
          </a:stretch>
        </p:blipFill>
        <p:spPr>
          <a:xfrm>
            <a:off x="7051547" y="4323463"/>
            <a:ext cx="2704007" cy="1612916"/>
          </a:xfrm>
          <a:prstGeom prst="rect">
            <a:avLst/>
          </a:prstGeom>
          <a:noFill/>
          <a:ln>
            <a:noFill/>
          </a:ln>
        </p:spPr>
      </p:pic>
      <p:pic>
        <p:nvPicPr>
          <p:cNvPr id="502" name="Shape 50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03" name="Shape 50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フローダイアグラムボックスのパラメータ化（1/4）</a:t>
            </a:r>
          </a:p>
        </p:txBody>
      </p:sp>
      <p:sp>
        <p:nvSpPr>
          <p:cNvPr id="509" name="Shape 50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新たに作ったボックスには</a:t>
            </a:r>
            <a:r>
              <a:rPr lang="en-US" dirty="0"/>
              <a:t>独自</a:t>
            </a:r>
            <a:r>
              <a:rPr lang="en-US" sz="1700" b="0" i="0" u="none" strike="noStrike" cap="none" dirty="0">
                <a:solidFill>
                  <a:srgbClr val="1E4E79"/>
                </a:solidFill>
                <a:sym typeface="Arial"/>
              </a:rPr>
              <a:t>にパラメータを追加することも出来ます。ここでは、簡単な例として</a:t>
            </a:r>
            <a:r>
              <a:rPr lang="en-US" dirty="0"/>
              <a:t>「</a:t>
            </a:r>
            <a:r>
              <a:rPr lang="en-US" sz="1700" b="0" i="0" u="none" strike="noStrike" cap="none" dirty="0">
                <a:solidFill>
                  <a:srgbClr val="1E4E79"/>
                </a:solidFill>
                <a:sym typeface="Arial"/>
              </a:rPr>
              <a:t>ありがとう</a:t>
            </a:r>
            <a:r>
              <a:rPr lang="en-US" dirty="0"/>
              <a:t>」「</a:t>
            </a:r>
            <a:r>
              <a:rPr lang="en-US" sz="1700" b="0" i="0" u="none" strike="noStrike" cap="none" dirty="0">
                <a:solidFill>
                  <a:srgbClr val="1E4E79"/>
                </a:solidFill>
                <a:sym typeface="Arial"/>
              </a:rPr>
              <a:t>お疲れ様です</a:t>
            </a:r>
            <a:r>
              <a:rPr lang="en-US" dirty="0"/>
              <a:t>」</a:t>
            </a:r>
            <a:r>
              <a:rPr lang="en-US" sz="1700" b="0" i="0" u="none" strike="noStrike" cap="none" dirty="0">
                <a:solidFill>
                  <a:srgbClr val="1E4E79"/>
                </a:solidFill>
                <a:sym typeface="Arial"/>
              </a:rPr>
              <a:t>に対する応答</a:t>
            </a:r>
            <a:r>
              <a:rPr lang="en-US" dirty="0"/>
              <a:t>「</a:t>
            </a:r>
            <a:r>
              <a:rPr lang="en-US" sz="1700" b="0" i="0" u="none" strike="noStrike" cap="none" dirty="0">
                <a:solidFill>
                  <a:srgbClr val="1E4E79"/>
                </a:solidFill>
                <a:sym typeface="Arial"/>
              </a:rPr>
              <a:t>どういたいしまして</a:t>
            </a:r>
            <a:r>
              <a:rPr lang="en-US" dirty="0"/>
              <a:t>」「</a:t>
            </a:r>
            <a:r>
              <a:rPr lang="en-US" sz="1700" b="0" i="0" u="none" strike="noStrike" cap="none" dirty="0">
                <a:solidFill>
                  <a:srgbClr val="1E4E79"/>
                </a:solidFill>
                <a:sym typeface="Arial"/>
              </a:rPr>
              <a:t>まだ帰れませんよ</a:t>
            </a:r>
            <a:r>
              <a:rPr lang="en-US" dirty="0"/>
              <a:t>」</a:t>
            </a:r>
            <a:r>
              <a:rPr lang="en-US" sz="1700" b="0" i="0" u="none" strike="noStrike" cap="none" dirty="0">
                <a:solidFill>
                  <a:srgbClr val="1E4E79"/>
                </a:solidFill>
                <a:sym typeface="Arial"/>
              </a:rPr>
              <a:t>を、それぞれ変数 </a:t>
            </a:r>
            <a:r>
              <a:rPr lang="en-US" sz="1700" b="0" i="0" u="none" strike="noStrike" cap="none" dirty="0" err="1">
                <a:solidFill>
                  <a:srgbClr val="1E4E79"/>
                </a:solidFill>
                <a:sym typeface="Arial"/>
              </a:rPr>
              <a:t>arigatou</a:t>
            </a:r>
            <a:r>
              <a:rPr lang="en-US" sz="1700" b="0" i="0" u="none" strike="noStrike" cap="none" dirty="0">
                <a:solidFill>
                  <a:srgbClr val="1E4E79"/>
                </a:solidFill>
                <a:sym typeface="Arial"/>
              </a:rPr>
              <a:t> と </a:t>
            </a:r>
            <a:r>
              <a:rPr lang="en-US" sz="1700" b="0" i="0" u="none" strike="noStrike" cap="none" dirty="0" err="1">
                <a:solidFill>
                  <a:srgbClr val="1E4E79"/>
                </a:solidFill>
                <a:sym typeface="Arial"/>
              </a:rPr>
              <a:t>otukaresamadesu</a:t>
            </a:r>
            <a:r>
              <a:rPr lang="en-US" sz="1700" b="0" i="0" u="none" strike="noStrike" cap="none" dirty="0">
                <a:solidFill>
                  <a:srgbClr val="1E4E79"/>
                </a:solidFill>
                <a:sym typeface="Arial"/>
              </a:rPr>
              <a:t> のパラメータとして変更できるようにします。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まずは独自ボックスにパラメータ定義を追加します。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先に作った独自ボックス</a:t>
            </a:r>
            <a:r>
              <a:rPr lang="en-US" dirty="0"/>
              <a:t>を</a:t>
            </a:r>
            <a:r>
              <a:rPr lang="en-US" sz="1700" b="0" i="0" u="none" strike="noStrike" cap="none" dirty="0">
                <a:solidFill>
                  <a:srgbClr val="1E4E79"/>
                </a:solidFill>
                <a:sym typeface="Arial"/>
              </a:rPr>
              <a:t>右クリックし、[ボックスを編集]をクリックします。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ボックスの編集ダイアログが表示されるので、変数の追加</a:t>
            </a:r>
            <a:r>
              <a:rPr lang="en-US" dirty="0"/>
              <a:t>[</a:t>
            </a:r>
            <a:r>
              <a:rPr lang="en-US" sz="1700" b="0" i="0" u="none" strike="noStrike" cap="none" dirty="0">
                <a:solidFill>
                  <a:srgbClr val="1E4E79"/>
                </a:solidFill>
                <a:sym typeface="Arial"/>
              </a:rPr>
              <a:t>+</a:t>
            </a:r>
            <a:r>
              <a:rPr lang="en-US" dirty="0"/>
              <a:t>]</a:t>
            </a:r>
            <a:r>
              <a:rPr lang="en-US" sz="1700" b="0" i="0" u="none" strike="noStrike" cap="none" dirty="0">
                <a:solidFill>
                  <a:srgbClr val="1E4E79"/>
                </a:solidFill>
                <a:sym typeface="Arial"/>
              </a:rPr>
              <a:t>ボタンをクリックします。</a:t>
            </a:r>
          </a:p>
        </p:txBody>
      </p:sp>
      <p:sp>
        <p:nvSpPr>
          <p:cNvPr id="510" name="Shape 51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511" name="Shape 51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45</a:t>
            </a:fld>
            <a:endParaRPr lang="en-US"/>
          </a:p>
        </p:txBody>
      </p:sp>
      <p:pic>
        <p:nvPicPr>
          <p:cNvPr id="512" name="Shape 512"/>
          <p:cNvPicPr preferRelativeResize="0"/>
          <p:nvPr/>
        </p:nvPicPr>
        <p:blipFill rotWithShape="1">
          <a:blip r:embed="rId3">
            <a:alphaModFix/>
          </a:blip>
          <a:srcRect/>
          <a:stretch/>
        </p:blipFill>
        <p:spPr>
          <a:xfrm>
            <a:off x="3172087" y="3777617"/>
            <a:ext cx="2024100" cy="2911499"/>
          </a:xfrm>
          <a:prstGeom prst="rect">
            <a:avLst/>
          </a:prstGeom>
          <a:noFill/>
          <a:ln>
            <a:noFill/>
          </a:ln>
        </p:spPr>
      </p:pic>
      <p:sp>
        <p:nvSpPr>
          <p:cNvPr id="513" name="Shape 513"/>
          <p:cNvSpPr txBox="1"/>
          <p:nvPr/>
        </p:nvSpPr>
        <p:spPr>
          <a:xfrm>
            <a:off x="4542504" y="6091084"/>
            <a:ext cx="205550" cy="214108"/>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514" name="Shape 51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515" name="Shape 515"/>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フローダイアグラムボックスのパラメータ化（2/4）</a:t>
            </a:r>
          </a:p>
        </p:txBody>
      </p:sp>
      <p:sp>
        <p:nvSpPr>
          <p:cNvPr id="521" name="Shape 52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変数の編集ダイアログが現れるので、変数arigatouに関する説明</a:t>
            </a:r>
            <a:r>
              <a:rPr lang="en-US" sz="1700" b="0" i="0" u="none" strike="noStrike" cap="none" dirty="0">
                <a:solidFill>
                  <a:srgbClr val="1E4E79"/>
                </a:solidFill>
                <a:sym typeface="Arial"/>
              </a:rPr>
              <a:t>①、変数の型②、デフォルト値③を設定し、[OK]ボタンをクリックしてください。</a:t>
            </a:r>
          </a:p>
          <a:p>
            <a:pPr marL="0" marR="0" lvl="0" indent="0" algn="l" rtl="0">
              <a:lnSpc>
                <a:spcPct val="90000"/>
              </a:lnSpc>
              <a:spcBef>
                <a:spcPts val="0"/>
              </a:spcBef>
              <a:spcAft>
                <a:spcPts val="0"/>
              </a:spcAft>
              <a:buClr>
                <a:srgbClr val="1E4E79"/>
              </a:buClr>
              <a:buSzPct val="25000"/>
              <a:buFont typeface="Arial"/>
              <a:buNone/>
            </a:pPr>
            <a:r>
              <a:rPr lang="en-US" dirty="0" err="1"/>
              <a:t>同様</a:t>
            </a:r>
            <a:r>
              <a:rPr lang="en-US" sz="1700" b="0" i="0" u="none" strike="noStrike" cap="none" dirty="0" err="1">
                <a:solidFill>
                  <a:srgbClr val="1E4E79"/>
                </a:solidFill>
                <a:sym typeface="Arial"/>
              </a:rPr>
              <a:t>に、変数otukaresamadesuを追加します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ボックスの編集ダイアログで[OK]ボタンをクリックし、ボックスの編集を完了します。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これで、このボックスSpeech</a:t>
            </a:r>
            <a:r>
              <a:rPr lang="en-US" sz="1700" b="0" i="0" u="none" strike="noStrike" cap="none" dirty="0">
                <a:solidFill>
                  <a:srgbClr val="1E4E79"/>
                </a:solidFill>
                <a:sym typeface="Arial"/>
              </a:rPr>
              <a:t> Reco+Sayに変数が２つ定義できました。</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rootに戻り、ボックスのパラメータボタンを押すことで</a:t>
            </a:r>
            <a:r>
              <a:rPr lang="en-US" sz="1700" b="0" i="0" u="none" strike="noStrike" cap="none" dirty="0" smtClean="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smtClean="0">
                <a:solidFill>
                  <a:srgbClr val="1E4E79"/>
                </a:solidFill>
                <a:sym typeface="Arial"/>
              </a:rPr>
              <a:t>変数が設定されていることが確認できます</a:t>
            </a:r>
            <a:r>
              <a:rPr lang="en-US" sz="1700" b="0" i="0" u="none" strike="noStrike" cap="none" dirty="0">
                <a:solidFill>
                  <a:srgbClr val="1E4E79"/>
                </a:solidFill>
                <a:sym typeface="Arial"/>
              </a:rPr>
              <a:t>。</a:t>
            </a:r>
          </a:p>
        </p:txBody>
      </p:sp>
      <p:sp>
        <p:nvSpPr>
          <p:cNvPr id="522" name="Shape 52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23" name="Shape 523"/>
          <p:cNvPicPr preferRelativeResize="0"/>
          <p:nvPr/>
        </p:nvPicPr>
        <p:blipFill rotWithShape="1">
          <a:blip r:embed="rId3">
            <a:alphaModFix/>
          </a:blip>
          <a:srcRect/>
          <a:stretch/>
        </p:blipFill>
        <p:spPr>
          <a:xfrm>
            <a:off x="1044864" y="3907508"/>
            <a:ext cx="2024100" cy="2911499"/>
          </a:xfrm>
          <a:prstGeom prst="rect">
            <a:avLst/>
          </a:prstGeom>
          <a:noFill/>
          <a:ln>
            <a:noFill/>
          </a:ln>
        </p:spPr>
      </p:pic>
      <p:pic>
        <p:nvPicPr>
          <p:cNvPr id="524" name="Shape 524"/>
          <p:cNvPicPr preferRelativeResize="0"/>
          <p:nvPr/>
        </p:nvPicPr>
        <p:blipFill rotWithShape="1">
          <a:blip r:embed="rId4">
            <a:alphaModFix/>
          </a:blip>
          <a:srcRect/>
          <a:stretch/>
        </p:blipFill>
        <p:spPr>
          <a:xfrm>
            <a:off x="3758800" y="4139976"/>
            <a:ext cx="1870800" cy="2446500"/>
          </a:xfrm>
          <a:prstGeom prst="rect">
            <a:avLst/>
          </a:prstGeom>
          <a:noFill/>
          <a:ln>
            <a:noFill/>
          </a:ln>
        </p:spPr>
      </p:pic>
      <p:pic>
        <p:nvPicPr>
          <p:cNvPr id="525" name="Shape 525"/>
          <p:cNvPicPr preferRelativeResize="0"/>
          <p:nvPr/>
        </p:nvPicPr>
        <p:blipFill rotWithShape="1">
          <a:blip r:embed="rId5">
            <a:alphaModFix/>
          </a:blip>
          <a:srcRect/>
          <a:stretch/>
        </p:blipFill>
        <p:spPr>
          <a:xfrm>
            <a:off x="7699267" y="5093370"/>
            <a:ext cx="1563900" cy="1432800"/>
          </a:xfrm>
          <a:prstGeom prst="rect">
            <a:avLst/>
          </a:prstGeom>
          <a:noFill/>
          <a:ln>
            <a:noFill/>
          </a:ln>
        </p:spPr>
      </p:pic>
      <p:sp>
        <p:nvSpPr>
          <p:cNvPr id="526" name="Shape 526"/>
          <p:cNvSpPr txBox="1"/>
          <p:nvPr/>
        </p:nvSpPr>
        <p:spPr>
          <a:xfrm>
            <a:off x="2403987" y="6204433"/>
            <a:ext cx="219907" cy="225863"/>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7" name="Shape 527"/>
          <p:cNvSpPr txBox="1"/>
          <p:nvPr/>
        </p:nvSpPr>
        <p:spPr>
          <a:xfrm>
            <a:off x="4380278" y="4406512"/>
            <a:ext cx="1126800" cy="936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8" name="Shape 528"/>
          <p:cNvSpPr txBox="1"/>
          <p:nvPr/>
        </p:nvSpPr>
        <p:spPr>
          <a:xfrm>
            <a:off x="4370047" y="5477996"/>
            <a:ext cx="1147499"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9" name="Shape 529"/>
          <p:cNvSpPr txBox="1"/>
          <p:nvPr/>
        </p:nvSpPr>
        <p:spPr>
          <a:xfrm>
            <a:off x="4523705" y="5744337"/>
            <a:ext cx="559499"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530" name="Shape 530"/>
          <p:cNvPicPr preferRelativeResize="0"/>
          <p:nvPr/>
        </p:nvPicPr>
        <p:blipFill rotWithShape="1">
          <a:blip r:embed="rId6">
            <a:alphaModFix/>
          </a:blip>
          <a:srcRect/>
          <a:stretch/>
        </p:blipFill>
        <p:spPr>
          <a:xfrm>
            <a:off x="6319318" y="4037540"/>
            <a:ext cx="1380000" cy="1174800"/>
          </a:xfrm>
          <a:prstGeom prst="rect">
            <a:avLst/>
          </a:prstGeom>
          <a:noFill/>
          <a:ln>
            <a:noFill/>
          </a:ln>
        </p:spPr>
      </p:pic>
      <p:sp>
        <p:nvSpPr>
          <p:cNvPr id="531" name="Shape 531"/>
          <p:cNvSpPr txBox="1"/>
          <p:nvPr/>
        </p:nvSpPr>
        <p:spPr>
          <a:xfrm>
            <a:off x="6798088" y="4801894"/>
            <a:ext cx="137400"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532" name="Shape 532"/>
          <p:cNvCxnSpPr>
            <a:stCxn id="523" idx="3"/>
            <a:endCxn id="524" idx="1"/>
          </p:cNvCxnSpPr>
          <p:nvPr/>
        </p:nvCxnSpPr>
        <p:spPr>
          <a:xfrm>
            <a:off x="3068964" y="5363258"/>
            <a:ext cx="689699" cy="0"/>
          </a:xfrm>
          <a:prstGeom prst="straightConnector1">
            <a:avLst/>
          </a:prstGeom>
          <a:noFill/>
          <a:ln w="76200" cap="flat" cmpd="sng">
            <a:solidFill>
              <a:srgbClr val="000000"/>
            </a:solidFill>
            <a:prstDash val="solid"/>
            <a:round/>
            <a:headEnd type="none" w="med" len="med"/>
            <a:tailEnd type="triangle" w="lg" len="lg"/>
          </a:ln>
        </p:spPr>
      </p:cxnSp>
      <p:sp>
        <p:nvSpPr>
          <p:cNvPr id="533" name="Shape 533"/>
          <p:cNvSpPr/>
          <p:nvPr/>
        </p:nvSpPr>
        <p:spPr>
          <a:xfrm>
            <a:off x="5662413" y="4309206"/>
            <a:ext cx="314400" cy="314400"/>
          </a:xfrm>
          <a:prstGeom prst="wedgeRoundRectCallout">
            <a:avLst>
              <a:gd name="adj1" fmla="val -95001"/>
              <a:gd name="adj2" fmla="val 60003"/>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534" name="Shape 534"/>
          <p:cNvSpPr/>
          <p:nvPr/>
        </p:nvSpPr>
        <p:spPr>
          <a:xfrm>
            <a:off x="5630967" y="5195871"/>
            <a:ext cx="314400" cy="314400"/>
          </a:xfrm>
          <a:prstGeom prst="wedgeRoundRectCallout">
            <a:avLst>
              <a:gd name="adj1" fmla="val -79999"/>
              <a:gd name="adj2" fmla="val 42935"/>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535" name="Shape 535"/>
          <p:cNvSpPr/>
          <p:nvPr/>
        </p:nvSpPr>
        <p:spPr>
          <a:xfrm>
            <a:off x="5226914" y="5875285"/>
            <a:ext cx="314400" cy="314400"/>
          </a:xfrm>
          <a:prstGeom prst="wedgeRoundRectCallout">
            <a:avLst>
              <a:gd name="adj1" fmla="val -96475"/>
              <a:gd name="adj2" fmla="val -48202"/>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a:t>
            </a:r>
          </a:p>
        </p:txBody>
      </p:sp>
      <p:sp>
        <p:nvSpPr>
          <p:cNvPr id="536" name="Shape 5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46</a:t>
            </a:fld>
            <a:endParaRPr lang="en-US"/>
          </a:p>
        </p:txBody>
      </p:sp>
      <p:pic>
        <p:nvPicPr>
          <p:cNvPr id="537" name="Shape 537"/>
          <p:cNvPicPr preferRelativeResize="0"/>
          <p:nvPr/>
        </p:nvPicPr>
        <p:blipFill>
          <a:blip r:embed="rId7">
            <a:alphaModFix/>
          </a:blip>
          <a:stretch>
            <a:fillRect/>
          </a:stretch>
        </p:blipFill>
        <p:spPr>
          <a:xfrm>
            <a:off x="193730" y="1163493"/>
            <a:ext cx="491643" cy="491643"/>
          </a:xfrm>
          <a:prstGeom prst="rect">
            <a:avLst/>
          </a:prstGeom>
          <a:noFill/>
          <a:ln>
            <a:noFill/>
          </a:ln>
        </p:spPr>
      </p:pic>
      <p:pic>
        <p:nvPicPr>
          <p:cNvPr id="538" name="Shape 538"/>
          <p:cNvPicPr preferRelativeResize="0"/>
          <p:nvPr/>
        </p:nvPicPr>
        <p:blipFill>
          <a:blip r:embed="rId8">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フローダイアグラムボックスのパラメータ化（3/4）</a:t>
            </a:r>
          </a:p>
        </p:txBody>
      </p:sp>
      <p:sp>
        <p:nvSpPr>
          <p:cNvPr id="544" name="Shape 54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ボックス内部をボックスに設定された変数を参照するような形に修正します。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パラメータの取得には、standard→Flow</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Control→Flow</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Diagram→Get</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Parameterボックスを利用します。Sayボックスで構成されていた箇所を以下のようにGet</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ParameterボックスとSay</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Textボックスで置き換えます</a:t>
            </a:r>
            <a:r>
              <a:rPr lang="en-US" sz="1700" b="0" i="0" u="none" strike="noStrike" cap="none" dirty="0">
                <a:solidFill>
                  <a:srgbClr val="1E4E79"/>
                </a:solidFill>
                <a:sym typeface="Arial"/>
              </a:rPr>
              <a:t>。 </a:t>
            </a:r>
          </a:p>
        </p:txBody>
      </p:sp>
      <p:sp>
        <p:nvSpPr>
          <p:cNvPr id="545" name="Shape 54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46" name="Shape 546"/>
          <p:cNvPicPr preferRelativeResize="0"/>
          <p:nvPr/>
        </p:nvPicPr>
        <p:blipFill rotWithShape="1">
          <a:blip r:embed="rId3">
            <a:alphaModFix/>
          </a:blip>
          <a:srcRect/>
          <a:stretch/>
        </p:blipFill>
        <p:spPr>
          <a:xfrm>
            <a:off x="2414044" y="3171442"/>
            <a:ext cx="5800799" cy="3506099"/>
          </a:xfrm>
          <a:prstGeom prst="rect">
            <a:avLst/>
          </a:prstGeom>
          <a:noFill/>
          <a:ln>
            <a:noFill/>
          </a:ln>
        </p:spPr>
      </p:pic>
      <p:sp>
        <p:nvSpPr>
          <p:cNvPr id="547" name="Shape 547"/>
          <p:cNvSpPr txBox="1"/>
          <p:nvPr/>
        </p:nvSpPr>
        <p:spPr>
          <a:xfrm>
            <a:off x="4725489" y="3850231"/>
            <a:ext cx="2171999" cy="840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48" name="Shape 548"/>
          <p:cNvSpPr txBox="1"/>
          <p:nvPr/>
        </p:nvSpPr>
        <p:spPr>
          <a:xfrm>
            <a:off x="4725489" y="4792688"/>
            <a:ext cx="2171999" cy="840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49" name="Shape 54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47</a:t>
            </a:fld>
            <a:endParaRPr lang="en-US"/>
          </a:p>
        </p:txBody>
      </p:sp>
      <p:pic>
        <p:nvPicPr>
          <p:cNvPr id="550" name="Shape 55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551" name="Shape 55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フローダイアグラムボックスのパラメータ化（4/4）</a:t>
            </a:r>
          </a:p>
        </p:txBody>
      </p:sp>
      <p:sp>
        <p:nvSpPr>
          <p:cNvPr id="557" name="Shape 55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Get Parameterボックスのパラメータを以下のように設定します。これにより、ありがとうに対する応答として変数arigatouの値を、お疲れ様ですに対する応答として変数otukaresamadesuの値がSay </a:t>
            </a:r>
            <a:r>
              <a:rPr lang="en-US" sz="1700" b="0" i="0" u="none" strike="noStrike" cap="none" dirty="0" err="1">
                <a:solidFill>
                  <a:srgbClr val="1E4E79"/>
                </a:solidFill>
                <a:sym typeface="Arial"/>
              </a:rPr>
              <a:t>Textボックスに入力されるようになります</a:t>
            </a:r>
            <a:r>
              <a:rPr lang="en-US" sz="1700" b="0" i="0" u="none" strike="noStrike" cap="none" dirty="0">
                <a:solidFill>
                  <a:srgbClr val="1E4E79"/>
                </a:solidFill>
                <a:sym typeface="Arial"/>
              </a:rPr>
              <a:t>。 </a:t>
            </a: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これで、ありがとう、お疲れ様ですに対する応答を独自の変数arigatou、otukaresamadesuで定義できるようになります。実際にそれぞれの変数の値を変えてみて、挙動に反映されることを確認してみてください。</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のように、Choregrapheではボックスの組み合わせで様々な振る舞いを表現することが出来、ボックスを独自に定義していくことでより複雑な振る舞いも定義できるようになります。是非、色々なボックスを作ったり、使ったりして、NAOに色々なことをやらせてあげてください。</a:t>
            </a:r>
          </a:p>
        </p:txBody>
      </p:sp>
      <p:sp>
        <p:nvSpPr>
          <p:cNvPr id="558" name="Shape 55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59" name="Shape 559"/>
          <p:cNvPicPr preferRelativeResize="0"/>
          <p:nvPr/>
        </p:nvPicPr>
        <p:blipFill rotWithShape="1">
          <a:blip r:embed="rId3">
            <a:alphaModFix/>
          </a:blip>
          <a:srcRect/>
          <a:stretch/>
        </p:blipFill>
        <p:spPr>
          <a:xfrm>
            <a:off x="1189677" y="2760757"/>
            <a:ext cx="1222200" cy="1114199"/>
          </a:xfrm>
          <a:prstGeom prst="rect">
            <a:avLst/>
          </a:prstGeom>
          <a:noFill/>
          <a:ln>
            <a:noFill/>
          </a:ln>
        </p:spPr>
      </p:pic>
      <p:pic>
        <p:nvPicPr>
          <p:cNvPr id="560" name="Shape 560"/>
          <p:cNvPicPr preferRelativeResize="0"/>
          <p:nvPr/>
        </p:nvPicPr>
        <p:blipFill rotWithShape="1">
          <a:blip r:embed="rId4">
            <a:alphaModFix/>
          </a:blip>
          <a:srcRect/>
          <a:stretch/>
        </p:blipFill>
        <p:spPr>
          <a:xfrm>
            <a:off x="2991297" y="2760757"/>
            <a:ext cx="1748399" cy="1639799"/>
          </a:xfrm>
          <a:prstGeom prst="rect">
            <a:avLst/>
          </a:prstGeom>
          <a:noFill/>
          <a:ln>
            <a:noFill/>
          </a:ln>
        </p:spPr>
      </p:pic>
      <p:pic>
        <p:nvPicPr>
          <p:cNvPr id="561" name="Shape 561"/>
          <p:cNvPicPr preferRelativeResize="0"/>
          <p:nvPr/>
        </p:nvPicPr>
        <p:blipFill rotWithShape="1">
          <a:blip r:embed="rId5">
            <a:alphaModFix/>
          </a:blip>
          <a:srcRect/>
          <a:stretch/>
        </p:blipFill>
        <p:spPr>
          <a:xfrm>
            <a:off x="5428462" y="2760757"/>
            <a:ext cx="1222200" cy="1114199"/>
          </a:xfrm>
          <a:prstGeom prst="rect">
            <a:avLst/>
          </a:prstGeom>
          <a:noFill/>
          <a:ln>
            <a:noFill/>
          </a:ln>
        </p:spPr>
      </p:pic>
      <p:pic>
        <p:nvPicPr>
          <p:cNvPr id="562" name="Shape 562"/>
          <p:cNvPicPr preferRelativeResize="0"/>
          <p:nvPr/>
        </p:nvPicPr>
        <p:blipFill rotWithShape="1">
          <a:blip r:embed="rId6">
            <a:alphaModFix/>
          </a:blip>
          <a:srcRect/>
          <a:stretch/>
        </p:blipFill>
        <p:spPr>
          <a:xfrm>
            <a:off x="7339267" y="2760757"/>
            <a:ext cx="1748399" cy="1639799"/>
          </a:xfrm>
          <a:prstGeom prst="rect">
            <a:avLst/>
          </a:prstGeom>
          <a:noFill/>
          <a:ln>
            <a:noFill/>
          </a:ln>
        </p:spPr>
      </p:pic>
      <p:sp>
        <p:nvSpPr>
          <p:cNvPr id="563" name="Shape 563"/>
          <p:cNvSpPr txBox="1"/>
          <p:nvPr/>
        </p:nvSpPr>
        <p:spPr>
          <a:xfrm>
            <a:off x="1471387" y="3515381"/>
            <a:ext cx="299099" cy="280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4" name="Shape 564"/>
          <p:cNvSpPr txBox="1"/>
          <p:nvPr/>
        </p:nvSpPr>
        <p:spPr>
          <a:xfrm>
            <a:off x="5643428" y="3440378"/>
            <a:ext cx="299099" cy="280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5" name="Shape 565"/>
          <p:cNvSpPr txBox="1"/>
          <p:nvPr/>
        </p:nvSpPr>
        <p:spPr>
          <a:xfrm>
            <a:off x="3710068" y="3197371"/>
            <a:ext cx="804299" cy="2057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6" name="Shape 566"/>
          <p:cNvSpPr txBox="1"/>
          <p:nvPr/>
        </p:nvSpPr>
        <p:spPr>
          <a:xfrm>
            <a:off x="8112929" y="3197371"/>
            <a:ext cx="804299" cy="2057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7" name="Shape 56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48</a:t>
            </a:fld>
            <a:endParaRPr lang="en-US"/>
          </a:p>
        </p:txBody>
      </p:sp>
      <p:pic>
        <p:nvPicPr>
          <p:cNvPr id="568" name="Shape 568"/>
          <p:cNvPicPr preferRelativeResize="0"/>
          <p:nvPr/>
        </p:nvPicPr>
        <p:blipFill>
          <a:blip r:embed="rId7">
            <a:alphaModFix/>
          </a:blip>
          <a:stretch>
            <a:fillRect/>
          </a:stretch>
        </p:blipFill>
        <p:spPr>
          <a:xfrm>
            <a:off x="193730" y="1163493"/>
            <a:ext cx="491643" cy="491643"/>
          </a:xfrm>
          <a:prstGeom prst="rect">
            <a:avLst/>
          </a:prstGeom>
          <a:noFill/>
          <a:ln>
            <a:noFill/>
          </a:ln>
        </p:spPr>
      </p:pic>
      <p:pic>
        <p:nvPicPr>
          <p:cNvPr id="569" name="Shape 569"/>
          <p:cNvPicPr preferRelativeResize="0"/>
          <p:nvPr/>
        </p:nvPicPr>
        <p:blipFill>
          <a:blip r:embed="rId8">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Ifボックス（1/2）</a:t>
            </a:r>
          </a:p>
        </p:txBody>
      </p:sp>
      <p:sp>
        <p:nvSpPr>
          <p:cNvPr id="575" name="Shape 57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前ページでは、話しかける言葉によって信号の経路を変え、異なるBoxを実行させました</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a:t>このように、異なる入力に対して信号の経路を分岐させる処理を「</a:t>
            </a:r>
            <a:r>
              <a:rPr lang="en-US" dirty="0">
                <a:solidFill>
                  <a:srgbClr val="00B0F0"/>
                </a:solidFill>
              </a:rPr>
              <a:t>条件分岐</a:t>
            </a:r>
            <a:r>
              <a:rPr lang="en-US" dirty="0"/>
              <a:t>」と言います。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Choregrapheには幾つか条件分岐を行うボックスがありますが、代表として</a:t>
            </a:r>
            <a:r>
              <a:rPr lang="en-US" dirty="0" err="1">
                <a:solidFill>
                  <a:srgbClr val="00B0F0"/>
                </a:solidFill>
              </a:rPr>
              <a:t>Ifボックス</a:t>
            </a:r>
            <a:r>
              <a:rPr lang="en-US" dirty="0" err="1"/>
              <a:t>があります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これは、入力信号の値がIfボックスのパラメータと比較し、</a:t>
            </a:r>
            <a:r>
              <a:rPr lang="en-US" dirty="0">
                <a:solidFill>
                  <a:srgbClr val="00B0F0"/>
                </a:solidFill>
              </a:rPr>
              <a:t>正しければ上に出力</a:t>
            </a:r>
            <a:r>
              <a:rPr lang="en-US" dirty="0"/>
              <a:t>、</a:t>
            </a:r>
            <a:r>
              <a:rPr lang="en-US" dirty="0">
                <a:solidFill>
                  <a:srgbClr val="00B0F0"/>
                </a:solidFill>
              </a:rPr>
              <a:t>間違っていれば下に出力</a:t>
            </a:r>
            <a:r>
              <a:rPr lang="en-US" dirty="0"/>
              <a:t>を行うボックスです。Ifボックスの入力は動的に設定されているため、基本的にどのような入力タイプも受け付けます。（バン、数字、文字列すべて）</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Ifボックスのレンチアイコンをクリックすることで比較パラメータの変更を行う事ができます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初期値はCondition</a:t>
            </a:r>
            <a:r>
              <a:rPr lang="en-US" dirty="0"/>
              <a:t> </a:t>
            </a:r>
            <a:r>
              <a:rPr lang="en-US" dirty="0" err="1"/>
              <a:t>operatorに</a:t>
            </a:r>
            <a:r>
              <a:rPr lang="en-US" dirty="0"/>
              <a:t>「≠」、Value to compareに「0」が設定されています。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これは、入力信号の値に対して「0」に等しくない（≠）場合は正しい、と意味します。</a:t>
            </a:r>
          </a:p>
          <a:p>
            <a:pPr marL="0" marR="0" lvl="0" indent="0" algn="l" rtl="0">
              <a:lnSpc>
                <a:spcPct val="100000"/>
              </a:lnSpc>
              <a:spcBef>
                <a:spcPts val="0"/>
              </a:spcBef>
              <a:spcAft>
                <a:spcPts val="0"/>
              </a:spcAft>
              <a:buClr>
                <a:srgbClr val="1E4E79"/>
              </a:buClr>
              <a:buSzPct val="25000"/>
              <a:buFont typeface="Arial"/>
              <a:buNone/>
            </a:pPr>
            <a:r>
              <a:rPr lang="en-US" dirty="0"/>
              <a:t>つまり入力信号が1の場合は、0ではないため（1 ≠ 0）正しく、上から出力されます。</a:t>
            </a:r>
          </a:p>
          <a:p>
            <a:pPr marL="0" marR="0" lvl="0" indent="0" algn="l" rtl="0">
              <a:lnSpc>
                <a:spcPct val="100000"/>
              </a:lnSpc>
              <a:spcBef>
                <a:spcPts val="0"/>
              </a:spcBef>
              <a:spcAft>
                <a:spcPts val="0"/>
              </a:spcAft>
              <a:buClr>
                <a:srgbClr val="1E4E79"/>
              </a:buClr>
              <a:buSzPct val="25000"/>
              <a:buFont typeface="Arial"/>
              <a:buNone/>
            </a:pPr>
            <a:r>
              <a:rPr lang="en-US" dirty="0"/>
              <a:t>入力信号が0の場合は、0であるため（0 = 0）間違っており、下から出力されます。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p:txBody>
      </p:sp>
      <p:sp>
        <p:nvSpPr>
          <p:cNvPr id="576" name="Shape 57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条件分岐させてみよう</a:t>
            </a:r>
          </a:p>
        </p:txBody>
      </p:sp>
      <p:sp>
        <p:nvSpPr>
          <p:cNvPr id="577" name="Shape 577"/>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78" name="Shape 5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49</a:t>
            </a:fld>
            <a:endParaRPr lang="en-US"/>
          </a:p>
        </p:txBody>
      </p:sp>
      <p:pic>
        <p:nvPicPr>
          <p:cNvPr id="579" name="Shape 579"/>
          <p:cNvPicPr preferRelativeResize="0"/>
          <p:nvPr/>
        </p:nvPicPr>
        <p:blipFill>
          <a:blip r:embed="rId3">
            <a:alphaModFix/>
          </a:blip>
          <a:stretch>
            <a:fillRect/>
          </a:stretch>
        </p:blipFill>
        <p:spPr>
          <a:xfrm>
            <a:off x="6358381" y="5718381"/>
            <a:ext cx="2000250" cy="1650038"/>
          </a:xfrm>
          <a:prstGeom prst="rect">
            <a:avLst/>
          </a:prstGeom>
          <a:noFill/>
          <a:ln>
            <a:noFill/>
          </a:ln>
        </p:spPr>
      </p:pic>
      <p:pic>
        <p:nvPicPr>
          <p:cNvPr id="580" name="Shape 580"/>
          <p:cNvPicPr preferRelativeResize="0"/>
          <p:nvPr/>
        </p:nvPicPr>
        <p:blipFill>
          <a:blip r:embed="rId4">
            <a:alphaModFix/>
          </a:blip>
          <a:stretch>
            <a:fillRect/>
          </a:stretch>
        </p:blipFill>
        <p:spPr>
          <a:xfrm>
            <a:off x="1039641" y="5613964"/>
            <a:ext cx="3066477" cy="1498495"/>
          </a:xfrm>
          <a:prstGeom prst="rect">
            <a:avLst/>
          </a:prstGeom>
          <a:noFill/>
          <a:ln>
            <a:noFill/>
          </a:ln>
        </p:spPr>
      </p:pic>
      <p:cxnSp>
        <p:nvCxnSpPr>
          <p:cNvPr id="581" name="Shape 581"/>
          <p:cNvCxnSpPr/>
          <p:nvPr/>
        </p:nvCxnSpPr>
        <p:spPr>
          <a:xfrm rot="10800000">
            <a:off x="2252097" y="6125324"/>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582" name="Shape 58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83" name="Shape 58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59" name="Shape 5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ハードウェア</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1.5GH</a:t>
            </a:r>
            <a:r>
              <a:rPr lang="en-US" dirty="0"/>
              <a:t>z </a:t>
            </a:r>
            <a:r>
              <a:rPr lang="en-US" sz="1700" b="0" i="0" u="none" strike="noStrike" cap="none" dirty="0">
                <a:solidFill>
                  <a:srgbClr val="1E4E79"/>
                </a:solidFill>
                <a:sym typeface="Arial"/>
              </a:rPr>
              <a:t>CPU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512MB RAM</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OpenGL</a:t>
            </a:r>
            <a:r>
              <a:rPr lang="en-US" dirty="0"/>
              <a:t> </a:t>
            </a:r>
            <a:r>
              <a:rPr lang="en-US" sz="1700" b="0" i="0" u="none" strike="noStrike" cap="none" dirty="0">
                <a:solidFill>
                  <a:srgbClr val="1E4E79"/>
                </a:solidFill>
                <a:sym typeface="Arial"/>
              </a:rPr>
              <a:t>対応グラフィックカード</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OS</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Linux</a:t>
            </a:r>
            <a:r>
              <a:rPr lang="en-US" dirty="0"/>
              <a:t>		</a:t>
            </a:r>
            <a:r>
              <a:rPr lang="en-US" sz="1700" b="0" i="0" u="none" strike="noStrike" cap="none" dirty="0" smtClean="0">
                <a:solidFill>
                  <a:srgbClr val="1E4E79"/>
                </a:solidFill>
                <a:sym typeface="Arial"/>
              </a:rPr>
              <a:t>Ubuntu </a:t>
            </a:r>
            <a:r>
              <a:rPr lang="en-US" sz="1700" b="0" i="0" u="none" strike="noStrike" cap="none" dirty="0">
                <a:solidFill>
                  <a:srgbClr val="1E4E79"/>
                </a:solidFill>
                <a:sym typeface="Arial"/>
              </a:rPr>
              <a:t>12.04 LTS(Precise)以降</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windows</a:t>
            </a:r>
            <a:r>
              <a:rPr lang="en-US" dirty="0"/>
              <a:t>		</a:t>
            </a:r>
            <a:r>
              <a:rPr lang="en-US" sz="1700" b="0" i="0" u="none" strike="noStrike" cap="none" dirty="0">
                <a:solidFill>
                  <a:srgbClr val="1E4E79"/>
                </a:solidFill>
                <a:sym typeface="Arial"/>
              </a:rPr>
              <a:t>Windows 7  and  8</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Mac OS X</a:t>
            </a:r>
            <a:r>
              <a:rPr lang="en-US" dirty="0"/>
              <a:t>	</a:t>
            </a:r>
            <a:r>
              <a:rPr lang="en-US" dirty="0" smtClean="0"/>
              <a:t>	</a:t>
            </a:r>
            <a:r>
              <a:rPr lang="en-US" sz="1700" b="0" i="0" u="none" strike="noStrike" cap="none" dirty="0" smtClean="0">
                <a:solidFill>
                  <a:srgbClr val="1E4E79"/>
                </a:solidFill>
                <a:sym typeface="Arial"/>
              </a:rPr>
              <a:t>10.7.1 </a:t>
            </a:r>
            <a:r>
              <a:rPr lang="en-US" sz="1700" b="0" i="0" u="none" strike="noStrike" cap="none" dirty="0">
                <a:solidFill>
                  <a:srgbClr val="1E4E79"/>
                </a:solidFill>
                <a:sym typeface="Arial"/>
              </a:rPr>
              <a:t>Lion</a:t>
            </a:r>
          </a:p>
          <a:p>
            <a:pPr marL="1295400" marR="0" lvl="0" indent="317500" algn="l" rtl="0">
              <a:lnSpc>
                <a:spcPct val="100000"/>
              </a:lnSpc>
              <a:spcBef>
                <a:spcPts val="0"/>
              </a:spcBef>
              <a:spcAft>
                <a:spcPts val="0"/>
              </a:spcAft>
              <a:buClr>
                <a:schemeClr val="dk1"/>
              </a:buClr>
              <a:buSzPct val="25000"/>
              <a:buFont typeface="Arial"/>
              <a:buNone/>
            </a:pPr>
            <a:r>
              <a:rPr lang="en-US" sz="1700" b="0" i="0" u="none" strike="noStrike" cap="none" dirty="0" smtClean="0">
                <a:solidFill>
                  <a:srgbClr val="1E4E79"/>
                </a:solidFill>
                <a:sym typeface="Arial"/>
              </a:rPr>
              <a:t>		10.8.3 </a:t>
            </a:r>
            <a:r>
              <a:rPr lang="en-US" sz="1700" b="0" i="0" u="none" strike="noStrike" cap="none" dirty="0">
                <a:solidFill>
                  <a:srgbClr val="1E4E79"/>
                </a:solidFill>
                <a:sym typeface="Arial"/>
              </a:rPr>
              <a:t>Mountain Lion</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0" name="Shape 60"/>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Choregraphe動作環境</a:t>
            </a:r>
          </a:p>
        </p:txBody>
      </p:sp>
      <p:sp>
        <p:nvSpPr>
          <p:cNvPr id="61" name="Shape 6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a:t>
            </a:fld>
            <a:endParaRPr lang="en-US"/>
          </a:p>
        </p:txBody>
      </p:sp>
      <p:pic>
        <p:nvPicPr>
          <p:cNvPr id="62" name="Shape 62"/>
          <p:cNvPicPr preferRelativeResize="0"/>
          <p:nvPr/>
        </p:nvPicPr>
        <p:blipFill>
          <a:blip r:embed="rId3">
            <a:alphaModFix/>
          </a:blip>
          <a:stretch>
            <a:fillRect/>
          </a:stretch>
        </p:blipFill>
        <p:spPr>
          <a:xfrm>
            <a:off x="6681743" y="2871941"/>
            <a:ext cx="3030681" cy="2997007"/>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Ifボックス（2/2）</a:t>
            </a:r>
          </a:p>
        </p:txBody>
      </p:sp>
      <p:sp>
        <p:nvSpPr>
          <p:cNvPr id="589" name="Shape 58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試しに、それぞれの入力に対して値を出力してくれるMulti Editボックスを使用して、Ifボックスの動きを見てみましょう。</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下図では、Multi Editボックスの上のonStart入力にシグナルが送られた場合、1を出力します。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次に、1を受け取ったIfボックスが正しいか、間違っているかを判断します。</a:t>
            </a:r>
          </a:p>
          <a:p>
            <a:pPr marL="0" marR="0" lvl="0" indent="0" algn="l" rtl="0">
              <a:lnSpc>
                <a:spcPct val="100000"/>
              </a:lnSpc>
              <a:spcBef>
                <a:spcPts val="0"/>
              </a:spcBef>
              <a:spcAft>
                <a:spcPts val="0"/>
              </a:spcAft>
              <a:buClr>
                <a:srgbClr val="1E4E79"/>
              </a:buClr>
              <a:buSzPct val="25000"/>
              <a:buFont typeface="Arial"/>
              <a:buNone/>
            </a:pPr>
            <a:r>
              <a:rPr lang="en-US"/>
              <a:t>パラメータはCondition operatorが「</a:t>
            </a:r>
            <a:r>
              <a:rPr lang="en-US">
                <a:solidFill>
                  <a:srgbClr val="00B0F0"/>
                </a:solidFill>
              </a:rPr>
              <a:t>≠</a:t>
            </a:r>
            <a:r>
              <a:rPr lang="en-US"/>
              <a:t>」、Value to compareが「</a:t>
            </a:r>
            <a:r>
              <a:rPr lang="en-US">
                <a:solidFill>
                  <a:srgbClr val="00B0F0"/>
                </a:solidFill>
              </a:rPr>
              <a:t>0</a:t>
            </a:r>
            <a:r>
              <a:rPr lang="en-US"/>
              <a:t>」のため、</a:t>
            </a:r>
          </a:p>
          <a:p>
            <a:pPr marL="0" marR="0" lvl="0" indent="0" algn="l" rtl="0">
              <a:lnSpc>
                <a:spcPct val="100000"/>
              </a:lnSpc>
              <a:spcBef>
                <a:spcPts val="0"/>
              </a:spcBef>
              <a:spcAft>
                <a:spcPts val="0"/>
              </a:spcAft>
              <a:buClr>
                <a:srgbClr val="1E4E79"/>
              </a:buClr>
              <a:buSzPct val="25000"/>
              <a:buFont typeface="Arial"/>
              <a:buNone/>
            </a:pPr>
            <a:r>
              <a:rPr lang="en-US"/>
              <a:t>「入力の1 ≠ 0」が当てはまります。このため、後ろに繋がっているOKボックスが実行されます。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Multi Editから0が送られた場合、「0 ≠ 0」は式として間違っているためNGボックスが実行されます。</a:t>
            </a:r>
          </a:p>
        </p:txBody>
      </p:sp>
      <p:sp>
        <p:nvSpPr>
          <p:cNvPr id="590" name="Shape 59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591" name="Shape 59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50</a:t>
            </a:fld>
            <a:endParaRPr lang="en-US"/>
          </a:p>
        </p:txBody>
      </p:sp>
      <p:pic>
        <p:nvPicPr>
          <p:cNvPr id="592" name="Shape 592"/>
          <p:cNvPicPr preferRelativeResize="0"/>
          <p:nvPr/>
        </p:nvPicPr>
        <p:blipFill>
          <a:blip r:embed="rId3">
            <a:alphaModFix/>
          </a:blip>
          <a:stretch>
            <a:fillRect/>
          </a:stretch>
        </p:blipFill>
        <p:spPr>
          <a:xfrm>
            <a:off x="6629752" y="4688444"/>
            <a:ext cx="2622214" cy="2163106"/>
          </a:xfrm>
          <a:prstGeom prst="rect">
            <a:avLst/>
          </a:prstGeom>
          <a:noFill/>
          <a:ln>
            <a:noFill/>
          </a:ln>
        </p:spPr>
      </p:pic>
      <p:pic>
        <p:nvPicPr>
          <p:cNvPr id="593" name="Shape 593"/>
          <p:cNvPicPr preferRelativeResize="0"/>
          <p:nvPr/>
        </p:nvPicPr>
        <p:blipFill>
          <a:blip r:embed="rId4">
            <a:alphaModFix/>
          </a:blip>
          <a:stretch>
            <a:fillRect/>
          </a:stretch>
        </p:blipFill>
        <p:spPr>
          <a:xfrm>
            <a:off x="584312" y="4549204"/>
            <a:ext cx="5039894" cy="2447454"/>
          </a:xfrm>
          <a:prstGeom prst="rect">
            <a:avLst/>
          </a:prstGeom>
          <a:noFill/>
          <a:ln>
            <a:noFill/>
          </a:ln>
        </p:spPr>
      </p:pic>
      <p:pic>
        <p:nvPicPr>
          <p:cNvPr id="594" name="Shape 59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95" name="Shape 595"/>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Counterボックス</a:t>
            </a:r>
          </a:p>
        </p:txBody>
      </p:sp>
      <p:sp>
        <p:nvSpPr>
          <p:cNvPr id="601" name="Shape 60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Ifボックスは入力信号の値に対して出力を分岐出来ますが、</a:t>
            </a:r>
          </a:p>
          <a:p>
            <a:pPr marL="0" marR="0" lvl="0" indent="0" algn="l" rtl="0">
              <a:lnSpc>
                <a:spcPct val="100000"/>
              </a:lnSpc>
              <a:spcBef>
                <a:spcPts val="0"/>
              </a:spcBef>
              <a:spcAft>
                <a:spcPts val="0"/>
              </a:spcAft>
              <a:buClr>
                <a:srgbClr val="1E4E79"/>
              </a:buClr>
              <a:buSzPct val="25000"/>
              <a:buFont typeface="Arial"/>
              <a:buNone/>
            </a:pPr>
            <a:r>
              <a:rPr lang="en-US"/>
              <a:t>アプリ内で数を数えたい場合（何回か同じ処理を繰り返した後に</a:t>
            </a:r>
          </a:p>
          <a:p>
            <a:pPr marL="0" marR="0" lvl="0" indent="0" algn="l" rtl="0">
              <a:lnSpc>
                <a:spcPct val="100000"/>
              </a:lnSpc>
              <a:spcBef>
                <a:spcPts val="0"/>
              </a:spcBef>
              <a:spcAft>
                <a:spcPts val="0"/>
              </a:spcAft>
              <a:buClr>
                <a:srgbClr val="1E4E79"/>
              </a:buClr>
              <a:buSzPct val="25000"/>
              <a:buFont typeface="Arial"/>
              <a:buNone/>
            </a:pPr>
            <a:r>
              <a:rPr lang="en-US"/>
              <a:t>別の処理を行いたい等）は、</a:t>
            </a:r>
            <a:r>
              <a:rPr lang="en-US">
                <a:solidFill>
                  <a:srgbClr val="00B0F0"/>
                </a:solidFill>
              </a:rPr>
              <a:t>Counterボックス</a:t>
            </a:r>
            <a:r>
              <a:rPr lang="en-US"/>
              <a:t>が便利です。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どのような挙動をするか、実際に右図のように配置し、</a:t>
            </a:r>
          </a:p>
          <a:p>
            <a:pPr marL="0" marR="0" lvl="0" indent="0" algn="l" rtl="0">
              <a:lnSpc>
                <a:spcPct val="100000"/>
              </a:lnSpc>
              <a:spcBef>
                <a:spcPts val="0"/>
              </a:spcBef>
              <a:spcAft>
                <a:spcPts val="0"/>
              </a:spcAft>
              <a:buClr>
                <a:srgbClr val="1E4E79"/>
              </a:buClr>
              <a:buSzPct val="25000"/>
              <a:buFont typeface="Arial"/>
              <a:buNone/>
            </a:pPr>
            <a:r>
              <a:rPr lang="en-US"/>
              <a:t>動作を確認してみましょう。接続されているSayボックスには</a:t>
            </a:r>
          </a:p>
          <a:p>
            <a:pPr marL="0" marR="0" lvl="0" indent="0" algn="l" rtl="0">
              <a:lnSpc>
                <a:spcPct val="100000"/>
              </a:lnSpc>
              <a:spcBef>
                <a:spcPts val="0"/>
              </a:spcBef>
              <a:spcAft>
                <a:spcPts val="0"/>
              </a:spcAft>
              <a:buClr>
                <a:srgbClr val="1E4E79"/>
              </a:buClr>
              <a:buSzPct val="25000"/>
              <a:buFont typeface="Arial"/>
              <a:buNone/>
            </a:pPr>
            <a:r>
              <a:rPr lang="en-US"/>
              <a:t>それぞれLoop→ループ、End→おわり、と設定してあります。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実行してみると、Loopが5回、最後にEndが1回実行されました。</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ご覧のとおり、Counterボックスは</a:t>
            </a:r>
            <a:r>
              <a:rPr lang="en-US">
                <a:solidFill>
                  <a:srgbClr val="00B0F0"/>
                </a:solidFill>
              </a:rPr>
              <a:t>数を数える</a:t>
            </a:r>
            <a:r>
              <a:rPr lang="en-US"/>
              <a:t>ボックスです。</a:t>
            </a:r>
          </a:p>
          <a:p>
            <a:pPr marL="0" marR="0" lvl="0" indent="0" algn="l" rtl="0">
              <a:lnSpc>
                <a:spcPct val="100000"/>
              </a:lnSpc>
              <a:spcBef>
                <a:spcPts val="0"/>
              </a:spcBef>
              <a:spcAft>
                <a:spcPts val="0"/>
              </a:spcAft>
              <a:buClr>
                <a:srgbClr val="1E4E79"/>
              </a:buClr>
              <a:buSzPct val="25000"/>
              <a:buFont typeface="Arial"/>
              <a:buNone/>
            </a:pPr>
            <a:r>
              <a:rPr lang="en-US"/>
              <a:t>パラメータを見ると、イニシャル0、ステップ1、ファイナル5</a:t>
            </a:r>
          </a:p>
          <a:p>
            <a:pPr marL="0" marR="0" lvl="0" indent="0" algn="l" rtl="0">
              <a:lnSpc>
                <a:spcPct val="100000"/>
              </a:lnSpc>
              <a:spcBef>
                <a:spcPts val="0"/>
              </a:spcBef>
              <a:spcAft>
                <a:spcPts val="0"/>
              </a:spcAft>
              <a:buClr>
                <a:srgbClr val="1E4E79"/>
              </a:buClr>
              <a:buSzPct val="25000"/>
              <a:buFont typeface="Arial"/>
              <a:buNone/>
            </a:pPr>
            <a:r>
              <a:rPr lang="en-US"/>
              <a:t>と設定されています。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具体的には、Counterボックスの上側のonNext入力にシグナルが</a:t>
            </a:r>
          </a:p>
          <a:p>
            <a:pPr marL="0" marR="0" lvl="0" indent="0" algn="l" rtl="0">
              <a:lnSpc>
                <a:spcPct val="100000"/>
              </a:lnSpc>
              <a:spcBef>
                <a:spcPts val="0"/>
              </a:spcBef>
              <a:spcAft>
                <a:spcPts val="0"/>
              </a:spcAft>
              <a:buClr>
                <a:srgbClr val="1E4E79"/>
              </a:buClr>
              <a:buSzPct val="25000"/>
              <a:buFont typeface="Arial"/>
              <a:buNone/>
            </a:pPr>
            <a:r>
              <a:rPr lang="en-US"/>
              <a:t>送られると色のついたcurrentValue出力から数字の0が出力されます。</a:t>
            </a:r>
          </a:p>
          <a:p>
            <a:pPr marL="0" marR="0" lvl="0" indent="0" algn="l" rtl="0">
              <a:lnSpc>
                <a:spcPct val="100000"/>
              </a:lnSpc>
              <a:spcBef>
                <a:spcPts val="0"/>
              </a:spcBef>
              <a:spcAft>
                <a:spcPts val="0"/>
              </a:spcAft>
              <a:buClr>
                <a:srgbClr val="1E4E79"/>
              </a:buClr>
              <a:buSzPct val="25000"/>
              <a:buFont typeface="Arial"/>
              <a:buNone/>
            </a:pPr>
            <a:r>
              <a:rPr lang="en-US"/>
              <a:t>そしてLoopが実行された後、またonNext入力にシグナルが</a:t>
            </a:r>
          </a:p>
          <a:p>
            <a:pPr marL="0" marR="0" lvl="0" indent="0" algn="l" rtl="0">
              <a:lnSpc>
                <a:spcPct val="100000"/>
              </a:lnSpc>
              <a:spcBef>
                <a:spcPts val="0"/>
              </a:spcBef>
              <a:spcAft>
                <a:spcPts val="0"/>
              </a:spcAft>
              <a:buClr>
                <a:srgbClr val="1E4E79"/>
              </a:buClr>
              <a:buSzPct val="25000"/>
              <a:buFont typeface="Arial"/>
              <a:buNone/>
            </a:pPr>
            <a:r>
              <a:rPr lang="en-US"/>
              <a:t>送られると、1を出力します。これを繰り返し、Counterが5を</a:t>
            </a:r>
          </a:p>
          <a:p>
            <a:pPr marL="0" marR="0" lvl="0" indent="0" algn="l" rtl="0">
              <a:lnSpc>
                <a:spcPct val="100000"/>
              </a:lnSpc>
              <a:spcBef>
                <a:spcPts val="0"/>
              </a:spcBef>
              <a:spcAft>
                <a:spcPts val="0"/>
              </a:spcAft>
              <a:buClr>
                <a:srgbClr val="1E4E79"/>
              </a:buClr>
              <a:buSzPct val="25000"/>
              <a:buFont typeface="Arial"/>
              <a:buNone/>
            </a:pPr>
            <a:r>
              <a:rPr lang="en-US"/>
              <a:t>出力後に、onNext入力にシグナルが送られると、最後に下側の</a:t>
            </a:r>
          </a:p>
          <a:p>
            <a:pPr marL="0" marR="0" lvl="0" indent="0" algn="l" rtl="0">
              <a:lnSpc>
                <a:spcPct val="100000"/>
              </a:lnSpc>
              <a:spcBef>
                <a:spcPts val="0"/>
              </a:spcBef>
              <a:spcAft>
                <a:spcPts val="0"/>
              </a:spcAft>
              <a:buClr>
                <a:srgbClr val="1E4E79"/>
              </a:buClr>
              <a:buSzPct val="25000"/>
              <a:buFont typeface="Arial"/>
              <a:buNone/>
            </a:pPr>
            <a:r>
              <a:rPr lang="en-US">
                <a:solidFill>
                  <a:srgbClr val="1E4E79"/>
                </a:solidFill>
              </a:rPr>
              <a:t>onReinitialized出力からシグナルが送られます。</a:t>
            </a:r>
          </a:p>
          <a:p>
            <a:pPr marL="0" marR="0" lvl="0" indent="0" algn="l" rtl="0">
              <a:lnSpc>
                <a:spcPct val="100000"/>
              </a:lnSpc>
              <a:spcBef>
                <a:spcPts val="0"/>
              </a:spcBef>
              <a:spcAft>
                <a:spcPts val="0"/>
              </a:spcAft>
              <a:buClr>
                <a:srgbClr val="1E4E79"/>
              </a:buClr>
              <a:buSzPct val="25000"/>
              <a:buFont typeface="Arial"/>
              <a:buNone/>
            </a:pPr>
            <a:endParaRPr>
              <a:solidFill>
                <a:srgbClr val="1E4E79"/>
              </a:solidFill>
            </a:endParaRPr>
          </a:p>
        </p:txBody>
      </p:sp>
      <p:sp>
        <p:nvSpPr>
          <p:cNvPr id="602" name="Shape 60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03" name="Shape 60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04" name="Shape 60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51</a:t>
            </a:fld>
            <a:endParaRPr lang="en-US"/>
          </a:p>
        </p:txBody>
      </p:sp>
      <p:pic>
        <p:nvPicPr>
          <p:cNvPr id="605" name="Shape 605"/>
          <p:cNvPicPr preferRelativeResize="0"/>
          <p:nvPr/>
        </p:nvPicPr>
        <p:blipFill>
          <a:blip r:embed="rId3">
            <a:alphaModFix/>
          </a:blip>
          <a:stretch>
            <a:fillRect/>
          </a:stretch>
        </p:blipFill>
        <p:spPr>
          <a:xfrm>
            <a:off x="7113786" y="4348138"/>
            <a:ext cx="2602576" cy="2708071"/>
          </a:xfrm>
          <a:prstGeom prst="rect">
            <a:avLst/>
          </a:prstGeom>
          <a:noFill/>
          <a:ln>
            <a:noFill/>
          </a:ln>
        </p:spPr>
      </p:pic>
      <p:pic>
        <p:nvPicPr>
          <p:cNvPr id="606" name="Shape 606"/>
          <p:cNvPicPr preferRelativeResize="0"/>
          <p:nvPr/>
        </p:nvPicPr>
        <p:blipFill>
          <a:blip r:embed="rId4">
            <a:alphaModFix/>
          </a:blip>
          <a:stretch>
            <a:fillRect/>
          </a:stretch>
        </p:blipFill>
        <p:spPr>
          <a:xfrm>
            <a:off x="6809821" y="1655164"/>
            <a:ext cx="3562346" cy="2522191"/>
          </a:xfrm>
          <a:prstGeom prst="rect">
            <a:avLst/>
          </a:prstGeom>
          <a:noFill/>
          <a:ln>
            <a:noFill/>
          </a:ln>
        </p:spPr>
      </p:pic>
      <p:pic>
        <p:nvPicPr>
          <p:cNvPr id="607" name="Shape 607"/>
          <p:cNvPicPr preferRelativeResize="0"/>
          <p:nvPr/>
        </p:nvPicPr>
        <p:blipFill>
          <a:blip r:embed="rId5">
            <a:alphaModFix/>
          </a:blip>
          <a:stretch>
            <a:fillRect/>
          </a:stretch>
        </p:blipFill>
        <p:spPr>
          <a:xfrm>
            <a:off x="8799791" y="2952992"/>
            <a:ext cx="1522075" cy="1656772"/>
          </a:xfrm>
          <a:prstGeom prst="rect">
            <a:avLst/>
          </a:prstGeom>
          <a:noFill/>
          <a:ln>
            <a:noFill/>
          </a:ln>
        </p:spPr>
      </p:pic>
      <p:pic>
        <p:nvPicPr>
          <p:cNvPr id="608" name="Shape 608"/>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609" name="Shape 609"/>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条件分岐：Switch Case</a:t>
            </a:r>
          </a:p>
        </p:txBody>
      </p:sp>
      <p:sp>
        <p:nvSpPr>
          <p:cNvPr id="615" name="Shape 615"/>
          <p:cNvSpPr txBox="1">
            <a:spLocks noGrp="1"/>
          </p:cNvSpPr>
          <p:nvPr>
            <p:ph type="body" idx="1"/>
          </p:nvPr>
        </p:nvSpPr>
        <p:spPr>
          <a:xfrm>
            <a:off x="365415" y="1655164"/>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a:t>Ifボックスは正しいか、間違っているかを判断する事ができますが、3通り以上のシグナルを分岐させたい場合は</a:t>
            </a:r>
            <a:r>
              <a:rPr lang="en-US" dirty="0">
                <a:solidFill>
                  <a:srgbClr val="00B0F0"/>
                </a:solidFill>
              </a:rPr>
              <a:t>Switch </a:t>
            </a:r>
            <a:r>
              <a:rPr lang="en-US" dirty="0" err="1">
                <a:solidFill>
                  <a:srgbClr val="00B0F0"/>
                </a:solidFill>
              </a:rPr>
              <a:t>Caseボックス</a:t>
            </a:r>
            <a:r>
              <a:rPr lang="en-US" dirty="0" err="1"/>
              <a:t>が便利です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例として、パラメータに設定された最小値と最大値の値からランダムの値のシグナルを送信する</a:t>
            </a:r>
            <a:r>
              <a:rPr lang="en-US" dirty="0" err="1">
                <a:solidFill>
                  <a:srgbClr val="00B0F0"/>
                </a:solidFill>
              </a:rPr>
              <a:t>Random</a:t>
            </a:r>
            <a:r>
              <a:rPr lang="en-US" dirty="0">
                <a:solidFill>
                  <a:srgbClr val="00B0F0"/>
                </a:solidFill>
              </a:rPr>
              <a:t> </a:t>
            </a:r>
            <a:r>
              <a:rPr lang="en-US" dirty="0" err="1">
                <a:solidFill>
                  <a:srgbClr val="00B0F0"/>
                </a:solidFill>
              </a:rPr>
              <a:t>Intボックス</a:t>
            </a:r>
            <a:r>
              <a:rPr lang="en-US" dirty="0" err="1"/>
              <a:t>をSwitch</a:t>
            </a:r>
            <a:r>
              <a:rPr lang="en-US" dirty="0"/>
              <a:t> </a:t>
            </a:r>
            <a:r>
              <a:rPr lang="en-US" dirty="0" err="1"/>
              <a:t>Caseの手前に配置しています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1〜5のいずれかのシグナルを受け取ったSwitch </a:t>
            </a:r>
            <a:r>
              <a:rPr lang="en-US" dirty="0" err="1"/>
              <a:t>Case</a:t>
            </a:r>
            <a:r>
              <a:rPr lang="en-US" dirty="0" err="1" smtClean="0"/>
              <a:t>は</a:t>
            </a:r>
            <a:r>
              <a:rPr lang="en-US" dirty="0" err="1" smtClean="0">
                <a:solidFill>
                  <a:srgbClr val="00B0F0"/>
                </a:solidFill>
              </a:rPr>
              <a:t>それぞれに対応する出力にシグナルを送ります</a:t>
            </a:r>
            <a:endParaRPr lang="en-US" dirty="0">
              <a:solidFill>
                <a:srgbClr val="00B0F0"/>
              </a:solidFill>
            </a:endParaRPr>
          </a:p>
        </p:txBody>
      </p:sp>
      <p:sp>
        <p:nvSpPr>
          <p:cNvPr id="616" name="Shape 61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17" name="Shape 617"/>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18" name="Shape 61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52</a:t>
            </a:fld>
            <a:endParaRPr lang="en-US"/>
          </a:p>
        </p:txBody>
      </p:sp>
      <p:pic>
        <p:nvPicPr>
          <p:cNvPr id="619" name="Shape 619"/>
          <p:cNvPicPr preferRelativeResize="0"/>
          <p:nvPr/>
        </p:nvPicPr>
        <p:blipFill>
          <a:blip r:embed="rId3">
            <a:alphaModFix/>
          </a:blip>
          <a:stretch>
            <a:fillRect/>
          </a:stretch>
        </p:blipFill>
        <p:spPr>
          <a:xfrm>
            <a:off x="1909946" y="3713270"/>
            <a:ext cx="6468384" cy="3375839"/>
          </a:xfrm>
          <a:prstGeom prst="rect">
            <a:avLst/>
          </a:prstGeom>
          <a:noFill/>
          <a:ln>
            <a:noFill/>
          </a:ln>
        </p:spPr>
      </p:pic>
      <p:pic>
        <p:nvPicPr>
          <p:cNvPr id="620" name="Shape 62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621" name="Shape 62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Only Ones, Wait for Signals</a:t>
            </a:r>
          </a:p>
        </p:txBody>
      </p:sp>
      <p:sp>
        <p:nvSpPr>
          <p:cNvPr id="627" name="Shape 62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a:t>ここでは、シグナルの制御に便利なボックスを紹介します。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solidFill>
                  <a:srgbClr val="00B0F0"/>
                </a:solidFill>
              </a:rPr>
              <a:t>Only Onesボックス</a:t>
            </a:r>
            <a:r>
              <a:rPr lang="en-US" dirty="0"/>
              <a:t>は、入力に何回シグナルが送られても出力するシグナルは最初の1回のみ行う</a:t>
            </a:r>
          </a:p>
          <a:p>
            <a:pPr marL="0" marR="0" lvl="0" indent="0" algn="l" rtl="0">
              <a:lnSpc>
                <a:spcPct val="100000"/>
              </a:lnSpc>
              <a:spcBef>
                <a:spcPts val="0"/>
              </a:spcBef>
              <a:spcAft>
                <a:spcPts val="0"/>
              </a:spcAft>
              <a:buClr>
                <a:srgbClr val="1E4E79"/>
              </a:buClr>
              <a:buSzPct val="25000"/>
              <a:buFont typeface="Arial"/>
              <a:buNone/>
            </a:pPr>
            <a:r>
              <a:rPr lang="en-US" dirty="0" err="1"/>
              <a:t>ボックスです。Tactile</a:t>
            </a:r>
            <a:r>
              <a:rPr lang="en-US" dirty="0"/>
              <a:t> </a:t>
            </a:r>
            <a:r>
              <a:rPr lang="en-US" dirty="0" err="1"/>
              <a:t>Head</a:t>
            </a:r>
            <a:r>
              <a:rPr lang="en-US" dirty="0" err="1" smtClean="0"/>
              <a:t>等の何度もシグナルを送信してしまうボックスの後ろに配置することで</a:t>
            </a:r>
            <a:endParaRPr lang="en-US" dirty="0"/>
          </a:p>
          <a:p>
            <a:pPr marL="0" marR="0" lvl="0" indent="0" algn="l" rtl="0">
              <a:lnSpc>
                <a:spcPct val="100000"/>
              </a:lnSpc>
              <a:spcBef>
                <a:spcPts val="0"/>
              </a:spcBef>
              <a:spcAft>
                <a:spcPts val="0"/>
              </a:spcAft>
              <a:buClr>
                <a:srgbClr val="1E4E79"/>
              </a:buClr>
              <a:buSzPct val="25000"/>
              <a:buFont typeface="Arial"/>
              <a:buNone/>
            </a:pPr>
            <a:r>
              <a:rPr lang="en-US" dirty="0"/>
              <a:t>「頭を触られたら1度だけ処理を行いたい」といった流れが実現出来ます。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solidFill>
                  <a:srgbClr val="00B0F0"/>
                </a:solidFill>
              </a:rPr>
              <a:t>Wait for Signalsボックス</a:t>
            </a:r>
            <a:r>
              <a:rPr lang="en-US" dirty="0"/>
              <a:t>は、2つある入力の両方にシグナルが送られた時、</a:t>
            </a:r>
            <a:r>
              <a:rPr lang="en-US" dirty="0" smtClean="0"/>
              <a:t>出力を行うボックスです</a:t>
            </a:r>
            <a:endParaRPr lang="en-US" dirty="0"/>
          </a:p>
          <a:p>
            <a:pPr marL="0" marR="0" lvl="0" indent="0" algn="l" rtl="0">
              <a:lnSpc>
                <a:spcPct val="100000"/>
              </a:lnSpc>
              <a:spcBef>
                <a:spcPts val="0"/>
              </a:spcBef>
              <a:spcAft>
                <a:spcPts val="0"/>
              </a:spcAft>
              <a:buClr>
                <a:srgbClr val="1E4E79"/>
              </a:buClr>
              <a:buSzPct val="25000"/>
              <a:buFont typeface="Arial"/>
              <a:buNone/>
            </a:pPr>
            <a:r>
              <a:rPr lang="en-US" dirty="0"/>
              <a:t>例えば、別々に動いてる処理があり、</a:t>
            </a:r>
            <a:r>
              <a:rPr lang="en-US" dirty="0">
                <a:solidFill>
                  <a:srgbClr val="00B0F0"/>
                </a:solidFill>
              </a:rPr>
              <a:t>両方の処理が終わってから次の処理に進みたい</a:t>
            </a:r>
            <a:r>
              <a:rPr lang="en-US" dirty="0"/>
              <a:t>場合など。</a:t>
            </a:r>
          </a:p>
          <a:p>
            <a:pPr marL="0" marR="0" lvl="0" indent="0" algn="l" rtl="0">
              <a:lnSpc>
                <a:spcPct val="100000"/>
              </a:lnSpc>
              <a:spcBef>
                <a:spcPts val="0"/>
              </a:spcBef>
              <a:spcAft>
                <a:spcPts val="0"/>
              </a:spcAft>
              <a:buClr>
                <a:srgbClr val="1E4E79"/>
              </a:buClr>
              <a:buSzPct val="25000"/>
              <a:buFont typeface="Arial"/>
              <a:buNone/>
            </a:pPr>
            <a:endParaRPr dirty="0"/>
          </a:p>
        </p:txBody>
      </p:sp>
      <p:sp>
        <p:nvSpPr>
          <p:cNvPr id="628" name="Shape 62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29" name="Shape 629"/>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30" name="Shape 63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53</a:t>
            </a:fld>
            <a:endParaRPr lang="en-US"/>
          </a:p>
        </p:txBody>
      </p:sp>
      <p:pic>
        <p:nvPicPr>
          <p:cNvPr id="631" name="Shape 631"/>
          <p:cNvPicPr preferRelativeResize="0"/>
          <p:nvPr/>
        </p:nvPicPr>
        <p:blipFill>
          <a:blip r:embed="rId3">
            <a:alphaModFix/>
          </a:blip>
          <a:stretch>
            <a:fillRect/>
          </a:stretch>
        </p:blipFill>
        <p:spPr>
          <a:xfrm>
            <a:off x="2926599" y="3053767"/>
            <a:ext cx="4603382" cy="1327366"/>
          </a:xfrm>
          <a:prstGeom prst="rect">
            <a:avLst/>
          </a:prstGeom>
          <a:noFill/>
          <a:ln>
            <a:noFill/>
          </a:ln>
        </p:spPr>
      </p:pic>
      <p:pic>
        <p:nvPicPr>
          <p:cNvPr id="632" name="Shape 632"/>
          <p:cNvPicPr preferRelativeResize="0"/>
          <p:nvPr/>
        </p:nvPicPr>
        <p:blipFill>
          <a:blip r:embed="rId4">
            <a:alphaModFix/>
          </a:blip>
          <a:stretch>
            <a:fillRect/>
          </a:stretch>
        </p:blipFill>
        <p:spPr>
          <a:xfrm>
            <a:off x="3335451" y="5123027"/>
            <a:ext cx="3944871" cy="1962846"/>
          </a:xfrm>
          <a:prstGeom prst="rect">
            <a:avLst/>
          </a:prstGeom>
          <a:noFill/>
          <a:ln>
            <a:noFill/>
          </a:ln>
        </p:spPr>
      </p:pic>
      <p:pic>
        <p:nvPicPr>
          <p:cNvPr id="633" name="Shape 633"/>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634" name="Shape 634"/>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Wait, Delay, Timer</a:t>
            </a:r>
          </a:p>
        </p:txBody>
      </p:sp>
      <p:sp>
        <p:nvSpPr>
          <p:cNvPr id="640" name="Shape 64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アプリの中で時間を測りたい時は多々あります。このスライドで紹介するボックスは全て時間を図るボックスですが、挙動に違いがあるため解説します。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endParaRPr/>
          </a:p>
        </p:txBody>
      </p:sp>
      <p:sp>
        <p:nvSpPr>
          <p:cNvPr id="641" name="Shape 64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42" name="Shape 6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54</a:t>
            </a:fld>
            <a:endParaRPr lang="en-US"/>
          </a:p>
        </p:txBody>
      </p:sp>
      <p:sp>
        <p:nvSpPr>
          <p:cNvPr id="643" name="Shape 643"/>
          <p:cNvSpPr txBox="1"/>
          <p:nvPr/>
        </p:nvSpPr>
        <p:spPr>
          <a:xfrm>
            <a:off x="357867" y="2382810"/>
            <a:ext cx="6239399" cy="4884600"/>
          </a:xfrm>
          <a:prstGeom prst="rect">
            <a:avLst/>
          </a:prstGeom>
          <a:noFill/>
          <a:ln>
            <a:noFill/>
          </a:ln>
        </p:spPr>
        <p:txBody>
          <a:bodyPr lIns="64650" tIns="64650" rIns="64650" bIns="64650" anchor="t" anchorCtr="0">
            <a:noAutofit/>
          </a:bodyPr>
          <a:lstStyle/>
          <a:p>
            <a:pPr lvl="0" rtl="0">
              <a:spcBef>
                <a:spcPts val="0"/>
              </a:spcBef>
              <a:buNone/>
            </a:pPr>
            <a:r>
              <a:rPr lang="en-US" sz="1700" dirty="0" err="1">
                <a:solidFill>
                  <a:srgbClr val="00B0F0"/>
                </a:solidFill>
                <a:latin typeface="MS Gothic" charset="-128"/>
                <a:ea typeface="MS Gothic" charset="-128"/>
                <a:cs typeface="MS Gothic" charset="-128"/>
              </a:rPr>
              <a:t>Waitボックス</a:t>
            </a:r>
            <a:r>
              <a:rPr lang="en-US" sz="1700" dirty="0" err="1">
                <a:solidFill>
                  <a:srgbClr val="1E4E79"/>
                </a:solidFill>
                <a:latin typeface="MS Gothic" charset="-128"/>
                <a:ea typeface="MS Gothic" charset="-128"/>
                <a:cs typeface="MS Gothic" charset="-128"/>
              </a:rPr>
              <a:t>は、時間を図るボックスの中では一番シンプルな機能を持っています。入力があってからパラメータのTimeout</a:t>
            </a:r>
            <a:r>
              <a:rPr lang="en-US" sz="1700" dirty="0">
                <a:solidFill>
                  <a:srgbClr val="1E4E79"/>
                </a:solidFill>
                <a:latin typeface="MS Gothic" charset="-128"/>
                <a:ea typeface="MS Gothic" charset="-128"/>
                <a:cs typeface="MS Gothic" charset="-128"/>
              </a:rPr>
              <a:t>(s)</a:t>
            </a:r>
            <a:r>
              <a:rPr lang="en-US" sz="1700" dirty="0" err="1">
                <a:solidFill>
                  <a:srgbClr val="1E4E79"/>
                </a:solidFill>
                <a:latin typeface="MS Gothic" charset="-128"/>
                <a:ea typeface="MS Gothic" charset="-128"/>
                <a:cs typeface="MS Gothic" charset="-128"/>
              </a:rPr>
              <a:t>の時間を経過すると出力します。秒数を測っている最中に入力が来た場合、再度Timeout</a:t>
            </a:r>
            <a:r>
              <a:rPr lang="en-US" sz="1700" dirty="0">
                <a:solidFill>
                  <a:srgbClr val="1E4E79"/>
                </a:solidFill>
                <a:latin typeface="MS Gothic" charset="-128"/>
                <a:ea typeface="MS Gothic" charset="-128"/>
                <a:cs typeface="MS Gothic" charset="-128"/>
              </a:rPr>
              <a:t>(s)のぶんだけ待ちます。</a:t>
            </a: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r>
              <a:rPr lang="en-US" sz="1700" dirty="0" err="1">
                <a:solidFill>
                  <a:srgbClr val="00B0F0"/>
                </a:solidFill>
                <a:latin typeface="MS Gothic" charset="-128"/>
                <a:ea typeface="MS Gothic" charset="-128"/>
                <a:cs typeface="MS Gothic" charset="-128"/>
              </a:rPr>
              <a:t>Delayボックス</a:t>
            </a:r>
            <a:r>
              <a:rPr lang="en-US" sz="1700" dirty="0" err="1">
                <a:solidFill>
                  <a:srgbClr val="1E4E79"/>
                </a:solidFill>
                <a:latin typeface="MS Gothic" charset="-128"/>
                <a:ea typeface="MS Gothic" charset="-128"/>
                <a:cs typeface="MS Gothic" charset="-128"/>
              </a:rPr>
              <a:t>の挙動はWaitボックスに近いですが、複数の入力が来た場合は時間差で全て出力します</a:t>
            </a:r>
            <a:r>
              <a:rPr lang="en-US" sz="1700" dirty="0">
                <a:solidFill>
                  <a:srgbClr val="1E4E79"/>
                </a:solidFill>
                <a:latin typeface="MS Gothic" charset="-128"/>
                <a:ea typeface="MS Gothic" charset="-128"/>
                <a:cs typeface="MS Gothic" charset="-128"/>
              </a:rPr>
              <a:t>。</a:t>
            </a: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r>
              <a:rPr lang="en-US" sz="1700" dirty="0">
                <a:solidFill>
                  <a:srgbClr val="00B0F0"/>
                </a:solidFill>
                <a:latin typeface="MS Gothic" charset="-128"/>
                <a:ea typeface="MS Gothic" charset="-128"/>
                <a:cs typeface="MS Gothic" charset="-128"/>
              </a:rPr>
              <a:t>Timerボックス</a:t>
            </a:r>
            <a:r>
              <a:rPr lang="en-US" sz="1700" dirty="0">
                <a:solidFill>
                  <a:srgbClr val="1E4E79"/>
                </a:solidFill>
                <a:latin typeface="MS Gothic" charset="-128"/>
                <a:ea typeface="MS Gothic" charset="-128"/>
                <a:cs typeface="MS Gothic" charset="-128"/>
              </a:rPr>
              <a:t>は、一度入力シグナルが送られると、パラメータに設定されている秒数毎に定期的にtimerOutput出力からシグナルを送信します。</a:t>
            </a:r>
          </a:p>
        </p:txBody>
      </p:sp>
      <p:pic>
        <p:nvPicPr>
          <p:cNvPr id="644" name="Shape 644"/>
          <p:cNvPicPr preferRelativeResize="0"/>
          <p:nvPr/>
        </p:nvPicPr>
        <p:blipFill>
          <a:blip r:embed="rId3">
            <a:alphaModFix/>
          </a:blip>
          <a:stretch>
            <a:fillRect/>
          </a:stretch>
        </p:blipFill>
        <p:spPr>
          <a:xfrm>
            <a:off x="6597194" y="2245700"/>
            <a:ext cx="3730193" cy="1468891"/>
          </a:xfrm>
          <a:prstGeom prst="rect">
            <a:avLst/>
          </a:prstGeom>
          <a:noFill/>
          <a:ln>
            <a:noFill/>
          </a:ln>
        </p:spPr>
      </p:pic>
      <p:pic>
        <p:nvPicPr>
          <p:cNvPr id="645" name="Shape 645"/>
          <p:cNvPicPr preferRelativeResize="0"/>
          <p:nvPr/>
        </p:nvPicPr>
        <p:blipFill>
          <a:blip r:embed="rId4">
            <a:alphaModFix/>
          </a:blip>
          <a:stretch>
            <a:fillRect/>
          </a:stretch>
        </p:blipFill>
        <p:spPr>
          <a:xfrm>
            <a:off x="6597200" y="3877242"/>
            <a:ext cx="3730193" cy="1501103"/>
          </a:xfrm>
          <a:prstGeom prst="rect">
            <a:avLst/>
          </a:prstGeom>
          <a:noFill/>
          <a:ln>
            <a:noFill/>
          </a:ln>
        </p:spPr>
      </p:pic>
      <p:pic>
        <p:nvPicPr>
          <p:cNvPr id="646" name="Shape 646"/>
          <p:cNvPicPr preferRelativeResize="0"/>
          <p:nvPr/>
        </p:nvPicPr>
        <p:blipFill>
          <a:blip r:embed="rId5">
            <a:alphaModFix/>
          </a:blip>
          <a:stretch>
            <a:fillRect/>
          </a:stretch>
        </p:blipFill>
        <p:spPr>
          <a:xfrm>
            <a:off x="6597200" y="5540996"/>
            <a:ext cx="2963538" cy="1449563"/>
          </a:xfrm>
          <a:prstGeom prst="rect">
            <a:avLst/>
          </a:prstGeom>
          <a:noFill/>
          <a:ln>
            <a:noFill/>
          </a:ln>
        </p:spPr>
      </p:pic>
      <p:pic>
        <p:nvPicPr>
          <p:cNvPr id="647" name="Shape 647"/>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648" name="Shape 648"/>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入出力の記号の意味（1/2）</a:t>
            </a:r>
          </a:p>
        </p:txBody>
      </p:sp>
      <p:sp>
        <p:nvSpPr>
          <p:cNvPr id="654" name="Shape 65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大規模なアプリケーションを開発する際は、Boxはまだ動いているのか、もう終了しているかの</a:t>
            </a:r>
          </a:p>
          <a:p>
            <a:pPr marL="0" marR="0" lvl="0" indent="0" algn="l" rtl="0">
              <a:lnSpc>
                <a:spcPct val="90000"/>
              </a:lnSpc>
              <a:spcBef>
                <a:spcPts val="0"/>
              </a:spcBef>
              <a:spcAft>
                <a:spcPts val="0"/>
              </a:spcAft>
              <a:buClr>
                <a:srgbClr val="1E4E79"/>
              </a:buClr>
              <a:buSzPct val="25000"/>
              <a:buFont typeface="Arial"/>
              <a:buNone/>
            </a:pPr>
            <a:r>
              <a:rPr lang="en-US"/>
              <a:t>「死活」を考える必要があります。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今まで様々なボックスを使用してきましたが、入出力の種類は以下に分類されます。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また、前回省いていた「▲」や「✕」といった記号についてはそれぞれ以下の名称が付いています。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これらの入出力の挙動や特徴について次のページで解説します。</a:t>
            </a:r>
          </a:p>
        </p:txBody>
      </p:sp>
      <p:sp>
        <p:nvSpPr>
          <p:cNvPr id="655" name="Shape 65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56" name="Shape 65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55</a:t>
            </a:fld>
            <a:endParaRPr lang="en-US"/>
          </a:p>
        </p:txBody>
      </p:sp>
      <p:graphicFrame>
        <p:nvGraphicFramePr>
          <p:cNvPr id="657" name="Shape 657"/>
          <p:cNvGraphicFramePr/>
          <p:nvPr/>
        </p:nvGraphicFramePr>
        <p:xfrm>
          <a:off x="673553" y="3015829"/>
          <a:ext cx="9344900" cy="881250"/>
        </p:xfrm>
        <a:graphic>
          <a:graphicData uri="http://schemas.openxmlformats.org/drawingml/2006/table">
            <a:tbl>
              <a:tblPr>
                <a:noFill/>
                <a:tableStyleId>{EBB7D646-D31D-4435-8363-D747468922E7}</a:tableStyleId>
              </a:tblPr>
              <a:tblGrid>
                <a:gridCol w="2336225"/>
                <a:gridCol w="2336225"/>
                <a:gridCol w="2336225"/>
                <a:gridCol w="2336225"/>
              </a:tblGrid>
              <a:tr h="389675">
                <a:tc gridSpan="4">
                  <a:txBody>
                    <a:bodyPr/>
                    <a:lstStyle/>
                    <a:p>
                      <a:pPr lvl="0" algn="ctr">
                        <a:spcBef>
                          <a:spcPts val="0"/>
                        </a:spcBef>
                        <a:buNone/>
                      </a:pPr>
                      <a:r>
                        <a:rPr lang="en-US" sz="1700">
                          <a:solidFill>
                            <a:schemeClr val="dk2"/>
                          </a:solidFill>
                        </a:rPr>
                        <a:t>入出力の信号に含まれる情報が異なる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r>
              <a:tr h="491575">
                <a:tc>
                  <a:txBody>
                    <a:bodyPr/>
                    <a:lstStyle/>
                    <a:p>
                      <a:pPr lvl="0">
                        <a:spcBef>
                          <a:spcPts val="0"/>
                        </a:spcBef>
                        <a:buNone/>
                      </a:pPr>
                      <a:r>
                        <a:rPr lang="en-US" sz="1700">
                          <a:solidFill>
                            <a:schemeClr val="dk2"/>
                          </a:solidFill>
                        </a:rPr>
                        <a:t>単純</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数値</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文字列</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動的</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graphicFrame>
        <p:nvGraphicFramePr>
          <p:cNvPr id="658" name="Shape 658"/>
          <p:cNvGraphicFramePr/>
          <p:nvPr>
            <p:extLst>
              <p:ext uri="{D42A27DB-BD31-4B8C-83A1-F6EECF244321}">
                <p14:modId xmlns:p14="http://schemas.microsoft.com/office/powerpoint/2010/main" val="1553350227"/>
              </p:ext>
            </p:extLst>
          </p:nvPr>
        </p:nvGraphicFramePr>
        <p:xfrm>
          <a:off x="681049" y="4951683"/>
          <a:ext cx="9344875" cy="1270925"/>
        </p:xfrm>
        <a:graphic>
          <a:graphicData uri="http://schemas.openxmlformats.org/drawingml/2006/table">
            <a:tbl>
              <a:tblPr>
                <a:noFill/>
                <a:tableStyleId>{EBB7D646-D31D-4435-8363-D747468922E7}</a:tableStyleId>
              </a:tblPr>
              <a:tblGrid>
                <a:gridCol w="1868975"/>
                <a:gridCol w="1868975"/>
                <a:gridCol w="1868975"/>
                <a:gridCol w="1868975"/>
                <a:gridCol w="1868975"/>
              </a:tblGrid>
              <a:tr h="389675">
                <a:tc gridSpan="5">
                  <a:txBody>
                    <a:bodyPr/>
                    <a:lstStyle/>
                    <a:p>
                      <a:pPr lvl="0" algn="ctr" rtl="0">
                        <a:spcBef>
                          <a:spcPts val="0"/>
                        </a:spcBef>
                        <a:buNone/>
                      </a:pPr>
                      <a:r>
                        <a:rPr lang="en-US" sz="1700" dirty="0">
                          <a:solidFill>
                            <a:schemeClr val="dk2"/>
                          </a:solidFill>
                        </a:rPr>
                        <a:t>信号の入出力時の挙動が異なる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r>
              <a:tr h="389675">
                <a:tc gridSpan="3">
                  <a:txBody>
                    <a:bodyPr/>
                    <a:lstStyle/>
                    <a:p>
                      <a:pPr lvl="0" algn="ctr" rtl="0">
                        <a:spcBef>
                          <a:spcPts val="0"/>
                        </a:spcBef>
                        <a:buNone/>
                      </a:pPr>
                      <a:r>
                        <a:rPr lang="en-US" sz="1700">
                          <a:solidFill>
                            <a:schemeClr val="dk2"/>
                          </a:solidFill>
                        </a:rPr>
                        <a:t>入力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hMerge="1">
                  <a:txBody>
                    <a:bodyPr/>
                    <a:lstStyle/>
                    <a:p>
                      <a:endParaRPr lang="ja-JP"/>
                    </a:p>
                  </a:txBody>
                  <a:tcPr/>
                </a:tc>
                <a:tc hMerge="1">
                  <a:txBody>
                    <a:bodyPr/>
                    <a:lstStyle/>
                    <a:p>
                      <a:endParaRPr lang="ja-JP"/>
                    </a:p>
                  </a:txBody>
                  <a:tcPr/>
                </a:tc>
                <a:tc gridSpan="2">
                  <a:txBody>
                    <a:bodyPr/>
                    <a:lstStyle/>
                    <a:p>
                      <a:pPr lvl="0" algn="ctr">
                        <a:spcBef>
                          <a:spcPts val="0"/>
                        </a:spcBef>
                        <a:buNone/>
                      </a:pPr>
                      <a:r>
                        <a:rPr lang="en-US" sz="1700">
                          <a:solidFill>
                            <a:schemeClr val="dk2"/>
                          </a:solidFill>
                        </a:rPr>
                        <a:t>出力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hMerge="1">
                  <a:txBody>
                    <a:bodyPr/>
                    <a:lstStyle/>
                    <a:p>
                      <a:endParaRPr lang="ja-JP"/>
                    </a:p>
                  </a:txBody>
                  <a:tcPr/>
                </a:tc>
              </a:tr>
              <a:tr h="491575">
                <a:tc>
                  <a:txBody>
                    <a:bodyPr/>
                    <a:lstStyle/>
                    <a:p>
                      <a:pPr lvl="0" rtl="0">
                        <a:spcBef>
                          <a:spcPts val="0"/>
                        </a:spcBef>
                        <a:buNone/>
                      </a:pPr>
                      <a:r>
                        <a:rPr lang="en-US" sz="1700">
                          <a:solidFill>
                            <a:schemeClr val="dk2"/>
                          </a:solidFill>
                        </a:rPr>
                        <a:t>onStart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onEvent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onStop</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即時</a:t>
                      </a:r>
                      <a:r>
                        <a:rPr lang="en-US" sz="1300">
                          <a:solidFill>
                            <a:schemeClr val="dk2"/>
                          </a:solidFill>
                        </a:rPr>
                        <a:t>(</a:t>
                      </a:r>
                      <a:r>
                        <a:rPr lang="en-US" sz="1300">
                          <a:solidFill>
                            <a:srgbClr val="44546A"/>
                          </a:solidFill>
                        </a:rPr>
                        <a:t>punctual)</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a:txBody>
                    <a:bodyPr/>
                    <a:lstStyle/>
                    <a:p>
                      <a:pPr lvl="0" rtl="0">
                        <a:spcBef>
                          <a:spcPts val="0"/>
                        </a:spcBef>
                        <a:buNone/>
                      </a:pPr>
                      <a:r>
                        <a:rPr lang="en-US" sz="1700" dirty="0" err="1">
                          <a:solidFill>
                            <a:schemeClr val="dk2"/>
                          </a:solidFill>
                        </a:rPr>
                        <a:t>onStopped</a:t>
                      </a:r>
                      <a:endParaRPr lang="en-US" sz="1700" dirty="0">
                        <a:solidFill>
                          <a:schemeClr val="dk2"/>
                        </a:solidFill>
                      </a:endParaRP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r>
            </a:tbl>
          </a:graphicData>
        </a:graphic>
      </p:graphicFrame>
      <p:pic>
        <p:nvPicPr>
          <p:cNvPr id="659" name="Shape 659"/>
          <p:cNvPicPr preferRelativeResize="0"/>
          <p:nvPr/>
        </p:nvPicPr>
        <p:blipFill>
          <a:blip r:embed="rId3">
            <a:alphaModFix/>
          </a:blip>
          <a:stretch>
            <a:fillRect/>
          </a:stretch>
        </p:blipFill>
        <p:spPr>
          <a:xfrm>
            <a:off x="2012705" y="5766566"/>
            <a:ext cx="497690" cy="437360"/>
          </a:xfrm>
          <a:prstGeom prst="rect">
            <a:avLst/>
          </a:prstGeom>
          <a:noFill/>
          <a:ln>
            <a:noFill/>
          </a:ln>
        </p:spPr>
      </p:pic>
      <p:pic>
        <p:nvPicPr>
          <p:cNvPr id="660" name="Shape 660"/>
          <p:cNvPicPr preferRelativeResize="0"/>
          <p:nvPr/>
        </p:nvPicPr>
        <p:blipFill>
          <a:blip r:embed="rId4">
            <a:alphaModFix/>
          </a:blip>
          <a:stretch>
            <a:fillRect/>
          </a:stretch>
        </p:blipFill>
        <p:spPr>
          <a:xfrm>
            <a:off x="3895292" y="5774116"/>
            <a:ext cx="490150" cy="422278"/>
          </a:xfrm>
          <a:prstGeom prst="rect">
            <a:avLst/>
          </a:prstGeom>
          <a:noFill/>
          <a:ln>
            <a:noFill/>
          </a:ln>
        </p:spPr>
      </p:pic>
      <p:pic>
        <p:nvPicPr>
          <p:cNvPr id="661" name="Shape 661"/>
          <p:cNvPicPr preferRelativeResize="0"/>
          <p:nvPr/>
        </p:nvPicPr>
        <p:blipFill>
          <a:blip r:embed="rId5">
            <a:alphaModFix/>
          </a:blip>
          <a:stretch>
            <a:fillRect/>
          </a:stretch>
        </p:blipFill>
        <p:spPr>
          <a:xfrm>
            <a:off x="5770332" y="5759026"/>
            <a:ext cx="475068" cy="414738"/>
          </a:xfrm>
          <a:prstGeom prst="rect">
            <a:avLst/>
          </a:prstGeom>
          <a:noFill/>
          <a:ln>
            <a:noFill/>
          </a:ln>
        </p:spPr>
      </p:pic>
      <p:pic>
        <p:nvPicPr>
          <p:cNvPr id="662" name="Shape 662"/>
          <p:cNvPicPr preferRelativeResize="0"/>
          <p:nvPr/>
        </p:nvPicPr>
        <p:blipFill>
          <a:blip r:embed="rId6">
            <a:alphaModFix/>
          </a:blip>
          <a:stretch>
            <a:fillRect/>
          </a:stretch>
        </p:blipFill>
        <p:spPr>
          <a:xfrm>
            <a:off x="9473244" y="5785420"/>
            <a:ext cx="505231" cy="399656"/>
          </a:xfrm>
          <a:prstGeom prst="rect">
            <a:avLst/>
          </a:prstGeom>
          <a:noFill/>
          <a:ln>
            <a:noFill/>
          </a:ln>
        </p:spPr>
      </p:pic>
      <p:pic>
        <p:nvPicPr>
          <p:cNvPr id="663" name="Shape 663"/>
          <p:cNvPicPr preferRelativeResize="0"/>
          <p:nvPr/>
        </p:nvPicPr>
        <p:blipFill>
          <a:blip r:embed="rId7">
            <a:alphaModFix/>
          </a:blip>
          <a:stretch>
            <a:fillRect/>
          </a:stretch>
        </p:blipFill>
        <p:spPr>
          <a:xfrm>
            <a:off x="7606705" y="5785417"/>
            <a:ext cx="505231" cy="399656"/>
          </a:xfrm>
          <a:prstGeom prst="rect">
            <a:avLst/>
          </a:prstGeom>
          <a:noFill/>
          <a:ln>
            <a:noFill/>
          </a:ln>
        </p:spPr>
      </p:pic>
      <p:pic>
        <p:nvPicPr>
          <p:cNvPr id="664" name="Shape 664"/>
          <p:cNvPicPr preferRelativeResize="0"/>
          <p:nvPr/>
        </p:nvPicPr>
        <p:blipFill>
          <a:blip r:embed="rId4">
            <a:alphaModFix/>
          </a:blip>
          <a:stretch>
            <a:fillRect/>
          </a:stretch>
        </p:blipFill>
        <p:spPr>
          <a:xfrm>
            <a:off x="1906259" y="3432775"/>
            <a:ext cx="490150" cy="422278"/>
          </a:xfrm>
          <a:prstGeom prst="rect">
            <a:avLst/>
          </a:prstGeom>
          <a:noFill/>
          <a:ln>
            <a:noFill/>
          </a:ln>
        </p:spPr>
      </p:pic>
      <p:pic>
        <p:nvPicPr>
          <p:cNvPr id="665" name="Shape 665"/>
          <p:cNvPicPr preferRelativeResize="0"/>
          <p:nvPr/>
        </p:nvPicPr>
        <p:blipFill>
          <a:blip r:embed="rId7">
            <a:alphaModFix/>
          </a:blip>
          <a:stretch>
            <a:fillRect/>
          </a:stretch>
        </p:blipFill>
        <p:spPr>
          <a:xfrm>
            <a:off x="2426000" y="3444085"/>
            <a:ext cx="505231" cy="399656"/>
          </a:xfrm>
          <a:prstGeom prst="rect">
            <a:avLst/>
          </a:prstGeom>
          <a:noFill/>
          <a:ln>
            <a:noFill/>
          </a:ln>
        </p:spPr>
      </p:pic>
      <p:pic>
        <p:nvPicPr>
          <p:cNvPr id="666" name="Shape 666"/>
          <p:cNvPicPr preferRelativeResize="0"/>
          <p:nvPr/>
        </p:nvPicPr>
        <p:blipFill>
          <a:blip r:embed="rId8">
            <a:alphaModFix/>
          </a:blip>
          <a:stretch>
            <a:fillRect/>
          </a:stretch>
        </p:blipFill>
        <p:spPr>
          <a:xfrm>
            <a:off x="4264478" y="3428323"/>
            <a:ext cx="506830" cy="423615"/>
          </a:xfrm>
          <a:prstGeom prst="rect">
            <a:avLst/>
          </a:prstGeom>
          <a:noFill/>
          <a:ln>
            <a:noFill/>
          </a:ln>
        </p:spPr>
      </p:pic>
      <p:pic>
        <p:nvPicPr>
          <p:cNvPr id="667" name="Shape 667"/>
          <p:cNvPicPr preferRelativeResize="0"/>
          <p:nvPr/>
        </p:nvPicPr>
        <p:blipFill>
          <a:blip r:embed="rId9">
            <a:alphaModFix/>
          </a:blip>
          <a:stretch>
            <a:fillRect/>
          </a:stretch>
        </p:blipFill>
        <p:spPr>
          <a:xfrm>
            <a:off x="4787016" y="3435886"/>
            <a:ext cx="514395" cy="408486"/>
          </a:xfrm>
          <a:prstGeom prst="rect">
            <a:avLst/>
          </a:prstGeom>
          <a:noFill/>
          <a:ln>
            <a:noFill/>
          </a:ln>
        </p:spPr>
      </p:pic>
      <p:pic>
        <p:nvPicPr>
          <p:cNvPr id="668" name="Shape 668"/>
          <p:cNvPicPr preferRelativeResize="0"/>
          <p:nvPr/>
        </p:nvPicPr>
        <p:blipFill>
          <a:blip r:embed="rId10">
            <a:alphaModFix/>
          </a:blip>
          <a:stretch>
            <a:fillRect/>
          </a:stretch>
        </p:blipFill>
        <p:spPr>
          <a:xfrm>
            <a:off x="7106583" y="3443443"/>
            <a:ext cx="514395" cy="400921"/>
          </a:xfrm>
          <a:prstGeom prst="rect">
            <a:avLst/>
          </a:prstGeom>
          <a:noFill/>
          <a:ln>
            <a:noFill/>
          </a:ln>
        </p:spPr>
      </p:pic>
      <p:pic>
        <p:nvPicPr>
          <p:cNvPr id="669" name="Shape 669"/>
          <p:cNvPicPr preferRelativeResize="0"/>
          <p:nvPr/>
        </p:nvPicPr>
        <p:blipFill>
          <a:blip r:embed="rId11">
            <a:alphaModFix/>
          </a:blip>
          <a:stretch>
            <a:fillRect/>
          </a:stretch>
        </p:blipFill>
        <p:spPr>
          <a:xfrm>
            <a:off x="6576473" y="3435884"/>
            <a:ext cx="484136" cy="416050"/>
          </a:xfrm>
          <a:prstGeom prst="rect">
            <a:avLst/>
          </a:prstGeom>
          <a:noFill/>
          <a:ln>
            <a:noFill/>
          </a:ln>
        </p:spPr>
      </p:pic>
      <p:pic>
        <p:nvPicPr>
          <p:cNvPr id="670" name="Shape 670"/>
          <p:cNvPicPr preferRelativeResize="0"/>
          <p:nvPr/>
        </p:nvPicPr>
        <p:blipFill>
          <a:blip r:embed="rId12">
            <a:alphaModFix/>
          </a:blip>
          <a:stretch>
            <a:fillRect/>
          </a:stretch>
        </p:blipFill>
        <p:spPr>
          <a:xfrm>
            <a:off x="8952424" y="3439674"/>
            <a:ext cx="476571" cy="400921"/>
          </a:xfrm>
          <a:prstGeom prst="rect">
            <a:avLst/>
          </a:prstGeom>
          <a:noFill/>
          <a:ln>
            <a:noFill/>
          </a:ln>
        </p:spPr>
      </p:pic>
      <p:pic>
        <p:nvPicPr>
          <p:cNvPr id="671" name="Shape 671"/>
          <p:cNvPicPr preferRelativeResize="0"/>
          <p:nvPr/>
        </p:nvPicPr>
        <p:blipFill>
          <a:blip r:embed="rId13">
            <a:alphaModFix/>
          </a:blip>
          <a:stretch>
            <a:fillRect/>
          </a:stretch>
        </p:blipFill>
        <p:spPr>
          <a:xfrm>
            <a:off x="9458988" y="3439673"/>
            <a:ext cx="506830" cy="400921"/>
          </a:xfrm>
          <a:prstGeom prst="rect">
            <a:avLst/>
          </a:prstGeom>
          <a:noFill/>
          <a:ln>
            <a:noFill/>
          </a:ln>
        </p:spPr>
      </p:pic>
      <p:pic>
        <p:nvPicPr>
          <p:cNvPr id="672" name="Shape 672"/>
          <p:cNvPicPr preferRelativeResize="0"/>
          <p:nvPr/>
        </p:nvPicPr>
        <p:blipFill>
          <a:blip r:embed="rId14">
            <a:alphaModFix/>
          </a:blip>
          <a:stretch>
            <a:fillRect/>
          </a:stretch>
        </p:blipFill>
        <p:spPr>
          <a:xfrm>
            <a:off x="193730" y="1163493"/>
            <a:ext cx="491643" cy="491643"/>
          </a:xfrm>
          <a:prstGeom prst="rect">
            <a:avLst/>
          </a:prstGeom>
          <a:noFill/>
          <a:ln>
            <a:noFill/>
          </a:ln>
        </p:spPr>
      </p:pic>
      <p:pic>
        <p:nvPicPr>
          <p:cNvPr id="673" name="Shape 673"/>
          <p:cNvPicPr preferRelativeResize="0"/>
          <p:nvPr/>
        </p:nvPicPr>
        <p:blipFill>
          <a:blip r:embed="rId1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入出力の記号の意味（2/2）</a:t>
            </a:r>
          </a:p>
        </p:txBody>
      </p:sp>
      <p:sp>
        <p:nvSpPr>
          <p:cNvPr id="679" name="Shape 679"/>
          <p:cNvSpPr txBox="1">
            <a:spLocks noGrp="1"/>
          </p:cNvSpPr>
          <p:nvPr>
            <p:ph type="body" idx="1"/>
          </p:nvPr>
        </p:nvSpPr>
        <p:spPr>
          <a:xfrm>
            <a:off x="1518271" y="1655146"/>
            <a:ext cx="8815800"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47058"/>
              <a:buNone/>
            </a:pPr>
            <a:r>
              <a:rPr lang="en-US" dirty="0" err="1">
                <a:solidFill>
                  <a:srgbClr val="00B0F0"/>
                </a:solidFill>
              </a:rPr>
              <a:t>onStart</a:t>
            </a:r>
            <a:r>
              <a:rPr lang="en-US" dirty="0" err="1" smtClean="0">
                <a:solidFill>
                  <a:srgbClr val="00B0F0"/>
                </a:solidFill>
              </a:rPr>
              <a:t>入力</a:t>
            </a:r>
            <a:r>
              <a:rPr lang="en-US" altLang="ja-JP" dirty="0" smtClean="0"/>
              <a:t>…</a:t>
            </a:r>
            <a:r>
              <a:rPr lang="ja-JP" altLang="en-US" dirty="0"/>
              <a:t>ボックスの開始</a:t>
            </a:r>
          </a:p>
          <a:p>
            <a:pPr marL="0" indent="-50800">
              <a:lnSpc>
                <a:spcPct val="115000"/>
              </a:lnSpc>
              <a:spcBef>
                <a:spcPts val="0"/>
              </a:spcBef>
              <a:buClr>
                <a:schemeClr val="dk1"/>
              </a:buClr>
              <a:buSzPct val="47058"/>
              <a:buNone/>
            </a:pPr>
            <a:r>
              <a:rPr lang="ja-JP" altLang="en-US" dirty="0"/>
              <a:t>　</a:t>
            </a:r>
            <a:r>
              <a:rPr lang="ja-JP" altLang="en-US" dirty="0" smtClean="0"/>
              <a:t>この</a:t>
            </a:r>
            <a:r>
              <a:rPr lang="ja-JP" altLang="en-US" dirty="0"/>
              <a:t>入力にシグナルが送られると、ボックスは開始状態になります。</a:t>
            </a:r>
          </a:p>
          <a:p>
            <a:pPr marL="0" indent="-50800">
              <a:lnSpc>
                <a:spcPct val="115000"/>
              </a:lnSpc>
              <a:spcBef>
                <a:spcPts val="0"/>
              </a:spcBef>
              <a:buClr>
                <a:schemeClr val="dk1"/>
              </a:buClr>
              <a:buSzPct val="47058"/>
              <a:buNone/>
            </a:pPr>
            <a:r>
              <a:rPr lang="ja-JP" altLang="en-US" dirty="0" smtClean="0"/>
              <a:t>　開始</a:t>
            </a:r>
            <a:r>
              <a:rPr lang="ja-JP" altLang="en-US" dirty="0"/>
              <a:t>状態での振る舞いはボックスの種類により異なります。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en-US" dirty="0" err="1" smtClean="0">
                <a:solidFill>
                  <a:srgbClr val="00B0F0"/>
                </a:solidFill>
              </a:rPr>
              <a:t>onStop入力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入力にシグナルが送られると、ボックスは停止状態になります。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onEvent</a:t>
            </a:r>
            <a:r>
              <a:rPr lang="en-US" dirty="0" err="1" smtClean="0">
                <a:solidFill>
                  <a:srgbClr val="00B0F0"/>
                </a:solidFill>
              </a:rPr>
              <a:t>入力</a:t>
            </a:r>
            <a:r>
              <a:rPr lang="en-US" altLang="ja-JP" dirty="0" smtClean="0"/>
              <a:t>…</a:t>
            </a:r>
            <a:r>
              <a:rPr lang="ja-JP" altLang="en-US" dirty="0"/>
              <a:t>開始</a:t>
            </a:r>
            <a:r>
              <a:rPr lang="en-US" altLang="ja-JP" dirty="0"/>
              <a:t>/</a:t>
            </a:r>
            <a:r>
              <a:rPr lang="ja-JP" altLang="en-US" dirty="0"/>
              <a:t>停止以外の入力</a:t>
            </a:r>
          </a:p>
          <a:p>
            <a:pPr marL="0" indent="-50800">
              <a:lnSpc>
                <a:spcPct val="115000"/>
              </a:lnSpc>
              <a:spcBef>
                <a:spcPts val="0"/>
              </a:spcBef>
              <a:buClr>
                <a:schemeClr val="dk1"/>
              </a:buClr>
              <a:buSzPct val="47058"/>
              <a:buNone/>
            </a:pPr>
            <a:r>
              <a:rPr lang="ja-JP" altLang="en-US" dirty="0"/>
              <a:t>　</a:t>
            </a:r>
            <a:r>
              <a:rPr lang="ja-JP" altLang="en-US" dirty="0" smtClean="0"/>
              <a:t>ボックスにより</a:t>
            </a:r>
            <a:r>
              <a:rPr lang="ja-JP" altLang="en-US" dirty="0"/>
              <a:t>この入力に対する挙動は異なります。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onStopped</a:t>
            </a:r>
            <a:r>
              <a:rPr lang="en-US" dirty="0" err="1" smtClean="0">
                <a:solidFill>
                  <a:srgbClr val="00B0F0"/>
                </a:solidFill>
              </a:rPr>
              <a:t>出力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出力からシグナルが送られた場合、ボックスが停止したことを意味します。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即時(punctual)</a:t>
            </a:r>
            <a:r>
              <a:rPr lang="en-US" dirty="0" smtClean="0">
                <a:solidFill>
                  <a:srgbClr val="00B0F0"/>
                </a:solidFill>
              </a:rPr>
              <a:t>出力</a:t>
            </a:r>
            <a:r>
              <a:rPr lang="en-US" altLang="ja-JP" dirty="0" smtClean="0"/>
              <a:t>…</a:t>
            </a:r>
            <a:r>
              <a:rPr lang="ja-JP" altLang="en-US" dirty="0"/>
              <a:t>ボックスからの出力</a:t>
            </a:r>
          </a:p>
          <a:p>
            <a:pPr marL="0" indent="-50800">
              <a:lnSpc>
                <a:spcPct val="115000"/>
              </a:lnSpc>
              <a:spcBef>
                <a:spcPts val="0"/>
              </a:spcBef>
              <a:buClr>
                <a:schemeClr val="dk1"/>
              </a:buClr>
              <a:buSzPct val="47058"/>
              <a:buNone/>
            </a:pPr>
            <a:r>
              <a:rPr lang="ja-JP" altLang="en-US" dirty="0" smtClean="0"/>
              <a:t>　ボックス</a:t>
            </a:r>
            <a:r>
              <a:rPr lang="ja-JP" altLang="en-US" dirty="0"/>
              <a:t>によりこの出力の意味は異なります。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ja-JP" altLang="en-US" dirty="0" smtClean="0"/>
              <a:t>基本的</a:t>
            </a:r>
            <a:r>
              <a:rPr lang="ja-JP" altLang="en-US" dirty="0"/>
              <a:t>にボックス</a:t>
            </a:r>
            <a:r>
              <a:rPr lang="ja-JP" altLang="en-US" dirty="0" smtClean="0"/>
              <a:t>は</a:t>
            </a:r>
            <a:r>
              <a:rPr lang="en-US" dirty="0" smtClean="0">
                <a:solidFill>
                  <a:srgbClr val="00B0F0"/>
                </a:solidFill>
              </a:rPr>
              <a:t>「</a:t>
            </a:r>
            <a:r>
              <a:rPr lang="en-US" dirty="0" err="1">
                <a:solidFill>
                  <a:srgbClr val="00B0F0"/>
                </a:solidFill>
              </a:rPr>
              <a:t>onStop入力にシグナルが入力された時</a:t>
            </a:r>
            <a:r>
              <a:rPr lang="en-US" dirty="0" smtClean="0">
                <a:solidFill>
                  <a:srgbClr val="00B0F0"/>
                </a:solidFill>
              </a:rPr>
              <a:t>」</a:t>
            </a:r>
            <a:r>
              <a:rPr lang="ja-JP" altLang="en-US" dirty="0" smtClean="0"/>
              <a:t>か</a:t>
            </a:r>
            <a:endParaRPr lang="en-US"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a:t>
            </a:r>
            <a:r>
              <a:rPr lang="en-US" dirty="0" err="1">
                <a:solidFill>
                  <a:srgbClr val="00B0F0"/>
                </a:solidFill>
              </a:rPr>
              <a:t>onStopped出力からシグナルが出力された時</a:t>
            </a:r>
            <a:r>
              <a:rPr lang="en-US" dirty="0" smtClean="0">
                <a:solidFill>
                  <a:srgbClr val="00B0F0"/>
                </a:solidFill>
              </a:rPr>
              <a:t>」</a:t>
            </a:r>
            <a:r>
              <a:rPr lang="ja-JP" altLang="en-US" dirty="0" smtClean="0"/>
              <a:t>に</a:t>
            </a:r>
            <a:r>
              <a:rPr lang="ja-JP" altLang="en-US" dirty="0"/>
              <a:t>終了します。</a:t>
            </a:r>
            <a:endParaRPr lang="en-US" dirty="0">
              <a:solidFill>
                <a:srgbClr val="44546A"/>
              </a:solidFill>
            </a:endParaRPr>
          </a:p>
        </p:txBody>
      </p:sp>
      <p:sp>
        <p:nvSpPr>
          <p:cNvPr id="680" name="Shape 68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dirty="0" err="1">
                <a:solidFill>
                  <a:schemeClr val="lt1"/>
                </a:solidFill>
              </a:rPr>
              <a:t>Boxの死活処理を知ろう</a:t>
            </a:r>
            <a:endParaRPr lang="en-US" dirty="0">
              <a:solidFill>
                <a:schemeClr val="lt1"/>
              </a:solidFill>
            </a:endParaRPr>
          </a:p>
        </p:txBody>
      </p:sp>
      <p:sp>
        <p:nvSpPr>
          <p:cNvPr id="681" name="Shape 68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56</a:t>
            </a:fld>
            <a:endParaRPr lang="en-US"/>
          </a:p>
        </p:txBody>
      </p:sp>
      <p:pic>
        <p:nvPicPr>
          <p:cNvPr id="682" name="Shape 682"/>
          <p:cNvPicPr preferRelativeResize="0"/>
          <p:nvPr/>
        </p:nvPicPr>
        <p:blipFill>
          <a:blip r:embed="rId3">
            <a:alphaModFix/>
          </a:blip>
          <a:stretch>
            <a:fillRect/>
          </a:stretch>
        </p:blipFill>
        <p:spPr>
          <a:xfrm>
            <a:off x="566897" y="1874833"/>
            <a:ext cx="649753" cy="570993"/>
          </a:xfrm>
          <a:prstGeom prst="rect">
            <a:avLst/>
          </a:prstGeom>
          <a:noFill/>
          <a:ln>
            <a:noFill/>
          </a:ln>
        </p:spPr>
      </p:pic>
      <p:pic>
        <p:nvPicPr>
          <p:cNvPr id="683" name="Shape 683"/>
          <p:cNvPicPr preferRelativeResize="0"/>
          <p:nvPr/>
        </p:nvPicPr>
        <p:blipFill>
          <a:blip r:embed="rId4">
            <a:alphaModFix/>
          </a:blip>
          <a:stretch>
            <a:fillRect/>
          </a:stretch>
        </p:blipFill>
        <p:spPr>
          <a:xfrm>
            <a:off x="571821" y="3706016"/>
            <a:ext cx="639908" cy="551303"/>
          </a:xfrm>
          <a:prstGeom prst="rect">
            <a:avLst/>
          </a:prstGeom>
          <a:noFill/>
          <a:ln>
            <a:noFill/>
          </a:ln>
        </p:spPr>
      </p:pic>
      <p:pic>
        <p:nvPicPr>
          <p:cNvPr id="684" name="Shape 684"/>
          <p:cNvPicPr preferRelativeResize="0"/>
          <p:nvPr/>
        </p:nvPicPr>
        <p:blipFill>
          <a:blip r:embed="rId5">
            <a:alphaModFix/>
          </a:blip>
          <a:stretch>
            <a:fillRect/>
          </a:stretch>
        </p:blipFill>
        <p:spPr>
          <a:xfrm>
            <a:off x="581660" y="2821342"/>
            <a:ext cx="620218" cy="541459"/>
          </a:xfrm>
          <a:prstGeom prst="rect">
            <a:avLst/>
          </a:prstGeom>
          <a:noFill/>
          <a:ln>
            <a:noFill/>
          </a:ln>
        </p:spPr>
      </p:pic>
      <p:pic>
        <p:nvPicPr>
          <p:cNvPr id="685" name="Shape 685"/>
          <p:cNvPicPr preferRelativeResize="0"/>
          <p:nvPr/>
        </p:nvPicPr>
        <p:blipFill>
          <a:blip r:embed="rId6">
            <a:alphaModFix/>
          </a:blip>
          <a:stretch>
            <a:fillRect/>
          </a:stretch>
        </p:blipFill>
        <p:spPr>
          <a:xfrm>
            <a:off x="561975" y="4626535"/>
            <a:ext cx="659597" cy="521769"/>
          </a:xfrm>
          <a:prstGeom prst="rect">
            <a:avLst/>
          </a:prstGeom>
          <a:noFill/>
          <a:ln>
            <a:noFill/>
          </a:ln>
        </p:spPr>
      </p:pic>
      <p:pic>
        <p:nvPicPr>
          <p:cNvPr id="686" name="Shape 686"/>
          <p:cNvPicPr preferRelativeResize="0"/>
          <p:nvPr/>
        </p:nvPicPr>
        <p:blipFill>
          <a:blip r:embed="rId7">
            <a:alphaModFix/>
          </a:blip>
          <a:stretch>
            <a:fillRect/>
          </a:stretch>
        </p:blipFill>
        <p:spPr>
          <a:xfrm>
            <a:off x="561968" y="5517516"/>
            <a:ext cx="659597" cy="521769"/>
          </a:xfrm>
          <a:prstGeom prst="rect">
            <a:avLst/>
          </a:prstGeom>
          <a:noFill/>
          <a:ln>
            <a:noFill/>
          </a:ln>
        </p:spPr>
      </p:pic>
      <p:pic>
        <p:nvPicPr>
          <p:cNvPr id="687" name="Shape 687"/>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688" name="Shape 688"/>
          <p:cNvPicPr preferRelativeResize="0"/>
          <p:nvPr/>
        </p:nvPicPr>
        <p:blipFill>
          <a:blip r:embed="rId9">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例題</a:t>
            </a:r>
          </a:p>
        </p:txBody>
      </p:sp>
      <p:sp>
        <p:nvSpPr>
          <p:cNvPr id="694" name="Shape 694"/>
          <p:cNvSpPr txBox="1">
            <a:spLocks noGrp="1"/>
          </p:cNvSpPr>
          <p:nvPr>
            <p:ph type="body" idx="1"/>
          </p:nvPr>
        </p:nvSpPr>
        <p:spPr>
          <a:xfrm>
            <a:off x="397396" y="1655146"/>
            <a:ext cx="9936899"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38095"/>
              <a:buNone/>
            </a:pPr>
            <a:r>
              <a:rPr lang="ja-JP" altLang="en-US" dirty="0" smtClean="0"/>
              <a:t>■</a:t>
            </a:r>
            <a:r>
              <a:rPr lang="en-US" altLang="ja-JP" dirty="0"/>
              <a:t>Speech </a:t>
            </a:r>
            <a:r>
              <a:rPr lang="en-US" altLang="ja-JP" dirty="0" err="1"/>
              <a:t>Reco</a:t>
            </a:r>
            <a:r>
              <a:rPr lang="en-US" altLang="ja-JP" dirty="0"/>
              <a:t>.</a:t>
            </a:r>
            <a:r>
              <a:rPr lang="ja-JP" altLang="en-US" dirty="0"/>
              <a:t>ボックスの場合</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en-US" altLang="ja-JP" dirty="0"/>
              <a:t>Speech </a:t>
            </a:r>
            <a:r>
              <a:rPr lang="en-US" altLang="ja-JP" dirty="0" err="1"/>
              <a:t>Reco</a:t>
            </a:r>
            <a:r>
              <a:rPr lang="en-US" altLang="ja-JP" dirty="0"/>
              <a:t>.</a:t>
            </a:r>
            <a:r>
              <a:rPr lang="ja-JP" altLang="en-US" dirty="0"/>
              <a:t>ボックスは</a:t>
            </a:r>
            <a:r>
              <a:rPr lang="en-US" altLang="ja-JP" dirty="0" err="1"/>
              <a:t>onStart</a:t>
            </a:r>
            <a:r>
              <a:rPr lang="ja-JP" altLang="en-US" dirty="0"/>
              <a:t>入力にシグナルが送られた後は</a:t>
            </a:r>
          </a:p>
          <a:p>
            <a:pPr marL="0" indent="-50800">
              <a:lnSpc>
                <a:spcPct val="115000"/>
              </a:lnSpc>
              <a:spcBef>
                <a:spcPts val="0"/>
              </a:spcBef>
              <a:buClr>
                <a:schemeClr val="dk1"/>
              </a:buClr>
              <a:buSzPct val="38095"/>
              <a:buNone/>
            </a:pPr>
            <a:r>
              <a:rPr lang="ja-JP" altLang="en-US" dirty="0"/>
              <a:t>基本的に延々と動き続けます。そのため</a:t>
            </a:r>
            <a:r>
              <a:rPr lang="en-US" altLang="ja-JP" dirty="0"/>
              <a:t>1</a:t>
            </a:r>
            <a:r>
              <a:rPr lang="ja-JP" altLang="en-US" dirty="0"/>
              <a:t>度だけ出力したい場合は</a:t>
            </a:r>
          </a:p>
          <a:p>
            <a:pPr marL="0" indent="-50800">
              <a:lnSpc>
                <a:spcPct val="115000"/>
              </a:lnSpc>
              <a:spcBef>
                <a:spcPts val="0"/>
              </a:spcBef>
              <a:buClr>
                <a:schemeClr val="dk1"/>
              </a:buClr>
              <a:buSzPct val="38095"/>
              <a:buNone/>
            </a:pPr>
            <a:r>
              <a:rPr lang="ja-JP" altLang="en-US" dirty="0"/>
              <a:t>右図のように</a:t>
            </a:r>
            <a:r>
              <a:rPr lang="en-US" altLang="ja-JP" dirty="0" err="1"/>
              <a:t>onEvent</a:t>
            </a:r>
            <a:r>
              <a:rPr lang="ja-JP" altLang="en-US" dirty="0"/>
              <a:t>出力と</a:t>
            </a:r>
            <a:r>
              <a:rPr lang="en-US" altLang="ja-JP" dirty="0" err="1"/>
              <a:t>onStop</a:t>
            </a:r>
            <a:r>
              <a:rPr lang="ja-JP" altLang="en-US" dirty="0"/>
              <a:t>入力を繋ぐ事で実現できます。</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■ステップ</a:t>
            </a:r>
            <a:r>
              <a:rPr lang="en-US" altLang="ja-JP" dirty="0"/>
              <a:t>9</a:t>
            </a:r>
            <a:r>
              <a:rPr lang="ja-JP" altLang="en-US" dirty="0"/>
              <a:t>「</a:t>
            </a:r>
            <a:r>
              <a:rPr lang="en-US" altLang="ja-JP" dirty="0"/>
              <a:t>Diagram Box</a:t>
            </a:r>
            <a:r>
              <a:rPr lang="ja-JP" altLang="en-US" dirty="0"/>
              <a:t>」で作成した独自ボックスの場合</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以前作成した</a:t>
            </a:r>
            <a:r>
              <a:rPr lang="en-US" altLang="ja-JP" dirty="0"/>
              <a:t>Speech </a:t>
            </a:r>
            <a:r>
              <a:rPr lang="en-US" altLang="ja-JP" dirty="0" err="1"/>
              <a:t>Reco+Say</a:t>
            </a:r>
            <a:r>
              <a:rPr lang="ja-JP" altLang="en-US" dirty="0"/>
              <a:t>ボックスは出力を作成する際に</a:t>
            </a:r>
          </a:p>
          <a:p>
            <a:pPr marL="0" indent="-50800">
              <a:lnSpc>
                <a:spcPct val="115000"/>
              </a:lnSpc>
              <a:spcBef>
                <a:spcPts val="0"/>
              </a:spcBef>
              <a:buClr>
                <a:schemeClr val="dk1"/>
              </a:buClr>
              <a:buSzPct val="38095"/>
              <a:buNone/>
            </a:pPr>
            <a:r>
              <a:rPr lang="en-US" altLang="ja-JP" dirty="0" err="1"/>
              <a:t>onStopped</a:t>
            </a:r>
            <a:r>
              <a:rPr lang="ja-JP" altLang="en-US" dirty="0"/>
              <a:t>出力を選択しました。</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もし、この出力を即時</a:t>
            </a:r>
            <a:r>
              <a:rPr lang="en-US" altLang="ja-JP" dirty="0"/>
              <a:t>(punctual)</a:t>
            </a:r>
            <a:r>
              <a:rPr lang="ja-JP" altLang="en-US" dirty="0"/>
              <a:t>にした場合、先にフローダイアグラムの出力</a:t>
            </a:r>
          </a:p>
          <a:p>
            <a:pPr marL="0" indent="-50800">
              <a:lnSpc>
                <a:spcPct val="115000"/>
              </a:lnSpc>
              <a:spcBef>
                <a:spcPts val="0"/>
              </a:spcBef>
              <a:buClr>
                <a:schemeClr val="dk1"/>
              </a:buClr>
              <a:buSzPct val="38095"/>
              <a:buNone/>
            </a:pPr>
            <a:r>
              <a:rPr lang="ja-JP" altLang="en-US" dirty="0"/>
              <a:t>（アプリケーションの終了）が接続されていれば特に不具合は発生しませんが、</a:t>
            </a:r>
          </a:p>
          <a:p>
            <a:pPr marL="0" indent="-50800">
              <a:lnSpc>
                <a:spcPct val="115000"/>
              </a:lnSpc>
              <a:spcBef>
                <a:spcPts val="0"/>
              </a:spcBef>
              <a:buClr>
                <a:schemeClr val="dk1"/>
              </a:buClr>
              <a:buSzPct val="38095"/>
              <a:buNone/>
            </a:pPr>
            <a:r>
              <a:rPr lang="ja-JP" altLang="en-US" dirty="0"/>
              <a:t>下図のように次の処理が繋がっていた場合は不具合を起こします。</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次のページではこれについて詳しく解説します。</a:t>
            </a:r>
            <a:endParaRPr lang="en-US" dirty="0">
              <a:solidFill>
                <a:schemeClr val="dk2"/>
              </a:solidFill>
            </a:endParaRPr>
          </a:p>
        </p:txBody>
      </p:sp>
      <p:sp>
        <p:nvSpPr>
          <p:cNvPr id="695" name="Shape 69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96" name="Shape 69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57</a:t>
            </a:fld>
            <a:endParaRPr lang="en-US"/>
          </a:p>
        </p:txBody>
      </p:sp>
      <p:pic>
        <p:nvPicPr>
          <p:cNvPr id="697" name="Shape 697"/>
          <p:cNvPicPr preferRelativeResize="0"/>
          <p:nvPr/>
        </p:nvPicPr>
        <p:blipFill>
          <a:blip r:embed="rId3">
            <a:alphaModFix/>
          </a:blip>
          <a:stretch>
            <a:fillRect/>
          </a:stretch>
        </p:blipFill>
        <p:spPr>
          <a:xfrm>
            <a:off x="8172149" y="1789472"/>
            <a:ext cx="2078893" cy="1823729"/>
          </a:xfrm>
          <a:prstGeom prst="rect">
            <a:avLst/>
          </a:prstGeom>
          <a:noFill/>
          <a:ln>
            <a:noFill/>
          </a:ln>
        </p:spPr>
      </p:pic>
      <p:pic>
        <p:nvPicPr>
          <p:cNvPr id="698" name="Shape 698"/>
          <p:cNvPicPr preferRelativeResize="0"/>
          <p:nvPr/>
        </p:nvPicPr>
        <p:blipFill>
          <a:blip r:embed="rId4">
            <a:alphaModFix/>
          </a:blip>
          <a:stretch>
            <a:fillRect/>
          </a:stretch>
        </p:blipFill>
        <p:spPr>
          <a:xfrm>
            <a:off x="8172154" y="4431035"/>
            <a:ext cx="2290125" cy="1823729"/>
          </a:xfrm>
          <a:prstGeom prst="rect">
            <a:avLst/>
          </a:prstGeom>
          <a:noFill/>
          <a:ln>
            <a:noFill/>
          </a:ln>
        </p:spPr>
      </p:pic>
      <p:pic>
        <p:nvPicPr>
          <p:cNvPr id="699" name="Shape 69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700" name="Shape 700"/>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Diagram Boxを用いた死活処理</a:t>
            </a:r>
          </a:p>
        </p:txBody>
      </p:sp>
      <p:sp>
        <p:nvSpPr>
          <p:cNvPr id="706" name="Shape 70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先ほどの例題で、入出力の挙動の違いを理解出来たでしょうか。</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1番目の例題では、動き続けるボックスはonStop入力にシグナルを送ると止まることがわかりました。</a:t>
            </a:r>
          </a:p>
          <a:p>
            <a:pPr marL="0" marR="0" lvl="0" indent="0" algn="l" rtl="0">
              <a:lnSpc>
                <a:spcPct val="90000"/>
              </a:lnSpc>
              <a:spcBef>
                <a:spcPts val="0"/>
              </a:spcBef>
              <a:spcAft>
                <a:spcPts val="0"/>
              </a:spcAft>
              <a:buClr>
                <a:srgbClr val="1E4E79"/>
              </a:buClr>
              <a:buSzPct val="25000"/>
              <a:buFont typeface="Arial"/>
              <a:buNone/>
            </a:pPr>
            <a:r>
              <a:rPr lang="en-US" dirty="0"/>
              <a:t>2番目の例題は、Diagram </a:t>
            </a:r>
            <a:r>
              <a:rPr lang="en-US" dirty="0" err="1"/>
              <a:t>Boxの出力をonStoppedにすることで、上手く動いたように見えました</a:t>
            </a:r>
            <a:r>
              <a:rPr lang="en-US" dirty="0"/>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err="1"/>
              <a:t>実は、Diagram</a:t>
            </a:r>
            <a:r>
              <a:rPr lang="en-US" dirty="0"/>
              <a:t> BoxのonStopped出力からシグナルが送られた際、内部のボックスも一緒に終了するようになります。このため、複数のボックスの死活処理の管理をより楽に行うことが可能です。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p:txBody>
      </p:sp>
      <p:sp>
        <p:nvSpPr>
          <p:cNvPr id="707" name="Shape 70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708" name="Shape 7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58</a:t>
            </a:fld>
            <a:endParaRPr lang="en-US"/>
          </a:p>
        </p:txBody>
      </p:sp>
      <p:pic>
        <p:nvPicPr>
          <p:cNvPr id="709" name="Shape 709"/>
          <p:cNvPicPr preferRelativeResize="0"/>
          <p:nvPr/>
        </p:nvPicPr>
        <p:blipFill>
          <a:blip r:embed="rId3">
            <a:alphaModFix/>
          </a:blip>
          <a:stretch>
            <a:fillRect/>
          </a:stretch>
        </p:blipFill>
        <p:spPr>
          <a:xfrm>
            <a:off x="429200" y="3592078"/>
            <a:ext cx="4829335" cy="3183674"/>
          </a:xfrm>
          <a:prstGeom prst="rect">
            <a:avLst/>
          </a:prstGeom>
          <a:noFill/>
          <a:ln>
            <a:noFill/>
          </a:ln>
        </p:spPr>
      </p:pic>
      <p:pic>
        <p:nvPicPr>
          <p:cNvPr id="710" name="Shape 710"/>
          <p:cNvPicPr preferRelativeResize="0"/>
          <p:nvPr/>
        </p:nvPicPr>
        <p:blipFill>
          <a:blip r:embed="rId4">
            <a:alphaModFix/>
          </a:blip>
          <a:stretch>
            <a:fillRect/>
          </a:stretch>
        </p:blipFill>
        <p:spPr>
          <a:xfrm>
            <a:off x="5414539" y="3603373"/>
            <a:ext cx="4795069" cy="3183675"/>
          </a:xfrm>
          <a:prstGeom prst="rect">
            <a:avLst/>
          </a:prstGeom>
          <a:noFill/>
          <a:ln>
            <a:noFill/>
          </a:ln>
        </p:spPr>
      </p:pic>
      <p:sp>
        <p:nvSpPr>
          <p:cNvPr id="711" name="Shape 711"/>
          <p:cNvSpPr txBox="1"/>
          <p:nvPr/>
        </p:nvSpPr>
        <p:spPr>
          <a:xfrm>
            <a:off x="4809543" y="3762084"/>
            <a:ext cx="357000" cy="1076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12" name="Shape 712"/>
          <p:cNvSpPr txBox="1"/>
          <p:nvPr/>
        </p:nvSpPr>
        <p:spPr>
          <a:xfrm>
            <a:off x="9853063" y="3762084"/>
            <a:ext cx="357000" cy="1076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713" name="Shape 713"/>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714" name="Shape 714"/>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ja-JP" altLang="en-US" dirty="0" smtClean="0">
                <a:solidFill>
                  <a:schemeClr val="lt1"/>
                </a:solidFill>
              </a:rPr>
              <a:t>アプリの起動方法</a:t>
            </a:r>
            <a:endParaRPr lang="en-US" dirty="0">
              <a:solidFill>
                <a:schemeClr val="lt1"/>
              </a:solidFill>
            </a:endParaRPr>
          </a:p>
        </p:txBody>
      </p:sp>
      <p:sp>
        <p:nvSpPr>
          <p:cNvPr id="708" name="Shape 7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59</a:t>
            </a:fld>
            <a:endParaRPr lang="en-US"/>
          </a:p>
        </p:txBody>
      </p:sp>
      <p:sp>
        <p:nvSpPr>
          <p:cNvPr id="2" name="タイトル 1"/>
          <p:cNvSpPr>
            <a:spLocks noGrp="1"/>
          </p:cNvSpPr>
          <p:nvPr>
            <p:ph type="title"/>
          </p:nvPr>
        </p:nvSpPr>
        <p:spPr/>
        <p:txBody>
          <a:bodyPr/>
          <a:lstStyle/>
          <a:p>
            <a:r>
              <a:rPr kumimoji="1" lang="ja-JP" altLang="en-US" dirty="0" smtClean="0"/>
              <a:t>いくつかの起動方法</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NAO</a:t>
            </a:r>
            <a:r>
              <a:rPr kumimoji="1" lang="ja-JP" altLang="en-US" dirty="0" smtClean="0"/>
              <a:t>のアプリを起動する方法はいくつかあります。</a:t>
            </a:r>
            <a:endParaRPr kumimoji="1" lang="en-US" altLang="ja-JP" dirty="0" smtClean="0"/>
          </a:p>
          <a:p>
            <a:endParaRPr kumimoji="1" lang="en-US" altLang="ja-JP" dirty="0" smtClean="0"/>
          </a:p>
          <a:p>
            <a:r>
              <a:rPr kumimoji="1" lang="en-US" altLang="ja-JP" dirty="0" smtClean="0"/>
              <a:t>1.</a:t>
            </a:r>
            <a:r>
              <a:rPr kumimoji="1" lang="ja-JP" altLang="en-US" dirty="0" smtClean="0"/>
              <a:t>コレグラフのアプリ再生ボタンを押す</a:t>
            </a:r>
            <a:endParaRPr kumimoji="1" lang="en-US" altLang="ja-JP" dirty="0" smtClean="0"/>
          </a:p>
          <a:p>
            <a:endParaRPr kumimoji="1" lang="en-US" altLang="ja-JP" dirty="0" smtClean="0"/>
          </a:p>
          <a:p>
            <a:r>
              <a:rPr kumimoji="1" lang="en-US" altLang="ja-JP" dirty="0" smtClean="0"/>
              <a:t>2.</a:t>
            </a:r>
            <a:r>
              <a:rPr kumimoji="1" lang="ja-JP" altLang="en-US" dirty="0" smtClean="0"/>
              <a:t>トリガーセンテンスで起動する</a:t>
            </a:r>
            <a:endParaRPr kumimoji="1" lang="en-US" altLang="ja-JP" dirty="0"/>
          </a:p>
          <a:p>
            <a:endParaRPr kumimoji="1" lang="en-US" altLang="ja-JP" dirty="0" smtClean="0"/>
          </a:p>
          <a:p>
            <a:r>
              <a:rPr kumimoji="1" lang="en-US" altLang="ja-JP" dirty="0" smtClean="0"/>
              <a:t>3.</a:t>
            </a:r>
            <a:r>
              <a:rPr kumimoji="1" lang="ja-JP" altLang="en-US" dirty="0" smtClean="0"/>
              <a:t>トリガー条件で起動する</a:t>
            </a:r>
            <a:endParaRPr kumimoji="1" lang="en-US" altLang="ja-JP" dirty="0" smtClean="0"/>
          </a:p>
          <a:p>
            <a:endParaRPr kumimoji="1" lang="en-US" altLang="ja-JP" dirty="0" smtClean="0"/>
          </a:p>
          <a:p>
            <a:r>
              <a:rPr kumimoji="1" lang="en-US" altLang="ja-JP" dirty="0" smtClean="0"/>
              <a:t>4.qicli </a:t>
            </a:r>
            <a:r>
              <a:rPr kumimoji="1" lang="ja-JP" altLang="en-US" dirty="0" smtClean="0"/>
              <a:t>コマンドを実行する</a:t>
            </a:r>
            <a:endParaRPr kumimoji="1" lang="ja-JP" altLang="en-US" dirty="0"/>
          </a:p>
        </p:txBody>
      </p:sp>
    </p:spTree>
    <p:extLst>
      <p:ext uri="{BB962C8B-B14F-4D97-AF65-F5344CB8AC3E}">
        <p14:creationId xmlns:p14="http://schemas.microsoft.com/office/powerpoint/2010/main" val="162946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68" name="Shape 6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a:t>LANケーブル、または</a:t>
            </a:r>
            <a:r>
              <a:rPr lang="en-US" sz="2100" b="0" i="0" u="none" strike="noStrike" cap="none">
                <a:solidFill>
                  <a:srgbClr val="1E4E79"/>
                </a:solidFill>
                <a:sym typeface="Arial"/>
              </a:rPr>
              <a:t>WifiでロボットとPCを接続する</a:t>
            </a:r>
            <a:endParaRPr lang="en-US" sz="21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ロボットとPCを無線接続するには、Wifiルータを使用します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同じアクセスポイントを共有することにより通信できます。</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使用できるルータは家庭用業務用問わず、</a:t>
            </a:r>
          </a:p>
          <a:p>
            <a:pPr marL="317500" marR="0" lvl="0" indent="33020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さらにポケットWifiやスマートフォンのテザリングなどでも接続できます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（アクセスポイントの機能を果たせればインターネット接続がなくても接続でき</a:t>
            </a:r>
            <a:r>
              <a:rPr lang="en-US" dirty="0"/>
              <a:t>ま</a:t>
            </a:r>
            <a:r>
              <a:rPr lang="en-US" sz="1700" b="0" i="0" u="none" strike="noStrike" cap="none" dirty="0">
                <a:solidFill>
                  <a:srgbClr val="1E4E79"/>
                </a:solidFill>
                <a:sym typeface="Arial"/>
              </a:rPr>
              <a:t>す。）</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9" name="Shape 6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接続環境</a:t>
            </a:r>
          </a:p>
        </p:txBody>
      </p:sp>
      <p:sp>
        <p:nvSpPr>
          <p:cNvPr id="70" name="Shape 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a:t>
            </a:fld>
            <a:endParaRPr lang="en-US"/>
          </a:p>
        </p:txBody>
      </p:sp>
      <p:pic>
        <p:nvPicPr>
          <p:cNvPr id="71" name="Shape 71"/>
          <p:cNvPicPr preferRelativeResize="0"/>
          <p:nvPr/>
        </p:nvPicPr>
        <p:blipFill rotWithShape="1">
          <a:blip r:embed="rId3">
            <a:alphaModFix/>
          </a:blip>
          <a:srcRect/>
          <a:stretch/>
        </p:blipFill>
        <p:spPr>
          <a:xfrm>
            <a:off x="1707944" y="4962748"/>
            <a:ext cx="2301000" cy="1725300"/>
          </a:xfrm>
          <a:prstGeom prst="rect">
            <a:avLst/>
          </a:prstGeom>
          <a:noFill/>
          <a:ln>
            <a:noFill/>
          </a:ln>
        </p:spPr>
      </p:pic>
      <p:pic>
        <p:nvPicPr>
          <p:cNvPr id="72" name="Shape 72"/>
          <p:cNvPicPr preferRelativeResize="0"/>
          <p:nvPr/>
        </p:nvPicPr>
        <p:blipFill>
          <a:blip r:embed="rId4">
            <a:alphaModFix/>
          </a:blip>
          <a:stretch>
            <a:fillRect/>
          </a:stretch>
        </p:blipFill>
        <p:spPr>
          <a:xfrm>
            <a:off x="4598885" y="4963389"/>
            <a:ext cx="1724120" cy="1724120"/>
          </a:xfrm>
          <a:prstGeom prst="rect">
            <a:avLst/>
          </a:prstGeom>
          <a:noFill/>
          <a:ln>
            <a:noFill/>
          </a:ln>
        </p:spPr>
      </p:pic>
      <p:pic>
        <p:nvPicPr>
          <p:cNvPr id="73" name="Shape 73"/>
          <p:cNvPicPr preferRelativeResize="0"/>
          <p:nvPr/>
        </p:nvPicPr>
        <p:blipFill>
          <a:blip r:embed="rId5">
            <a:alphaModFix/>
          </a:blip>
          <a:stretch>
            <a:fillRect/>
          </a:stretch>
        </p:blipFill>
        <p:spPr>
          <a:xfrm>
            <a:off x="7131270" y="4625382"/>
            <a:ext cx="1594585" cy="240013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デフォルトのウィンドウではいささか足りないため、画面上部の「表示」メニューより、</a:t>
            </a:r>
          </a:p>
          <a:p>
            <a:pPr marL="0" marR="0" lvl="0" indent="0" algn="l" rtl="0">
              <a:lnSpc>
                <a:spcPct val="100000"/>
              </a:lnSpc>
              <a:spcBef>
                <a:spcPts val="0"/>
              </a:spcBef>
              <a:spcAft>
                <a:spcPts val="0"/>
              </a:spcAft>
              <a:buClr>
                <a:schemeClr val="dk1"/>
              </a:buClr>
              <a:buSzPct val="25000"/>
              <a:buFont typeface="Arial"/>
              <a:buNone/>
            </a:pPr>
            <a:r>
              <a:rPr lang="en-US" dirty="0"/>
              <a:t>「ログビューア」と「ダイアログ」を追加してみましょう。</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p:txBody>
      </p:sp>
      <p:pic>
        <p:nvPicPr>
          <p:cNvPr id="89" name="Shape 89"/>
          <p:cNvPicPr preferRelativeResize="0"/>
          <p:nvPr/>
        </p:nvPicPr>
        <p:blipFill>
          <a:blip r:embed="rId3">
            <a:alphaModFix/>
          </a:blip>
          <a:stretch>
            <a:fillRect/>
          </a:stretch>
        </p:blipFill>
        <p:spPr>
          <a:xfrm>
            <a:off x="971631" y="2596575"/>
            <a:ext cx="5394345" cy="3371471"/>
          </a:xfrm>
          <a:prstGeom prst="rect">
            <a:avLst/>
          </a:prstGeom>
          <a:noFill/>
          <a:ln>
            <a:noFill/>
          </a:ln>
        </p:spPr>
      </p:pic>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各部の名称</a:t>
            </a:r>
          </a:p>
        </p:txBody>
      </p:sp>
      <p:sp>
        <p:nvSpPr>
          <p:cNvPr id="91" name="Shape 91"/>
          <p:cNvSpPr txBox="1"/>
          <p:nvPr/>
        </p:nvSpPr>
        <p:spPr>
          <a:xfrm>
            <a:off x="6758446" y="2960168"/>
            <a:ext cx="3933600" cy="2840399"/>
          </a:xfrm>
          <a:prstGeom prst="rect">
            <a:avLst/>
          </a:prstGeom>
          <a:noFill/>
          <a:ln>
            <a:noFill/>
          </a:ln>
        </p:spPr>
        <p:txBody>
          <a:bodyPr lIns="87050" tIns="43500" rIns="87050" bIns="43500" anchor="t" anchorCtr="0">
            <a:noAutofit/>
          </a:bodyPr>
          <a:lstStyle/>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ツールバー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プロジェクトの内容</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ボックスライブラリー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フローダイアグラム</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ポーズライブラリー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ロボットビュー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a:solidFill>
                  <a:srgbClr val="1E4E79"/>
                </a:solidFill>
                <a:latin typeface="MS Gothic" charset="-128"/>
                <a:ea typeface="MS Gothic" charset="-128"/>
                <a:cs typeface="MS Gothic" charset="-128"/>
              </a:rPr>
              <a:t>ログビューア</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smtClean="0">
                <a:solidFill>
                  <a:srgbClr val="1E4E79"/>
                </a:solidFill>
                <a:latin typeface="MS Gothic" charset="-128"/>
                <a:ea typeface="MS Gothic" charset="-128"/>
                <a:cs typeface="MS Gothic" charset="-128"/>
              </a:rPr>
              <a:t>ダイアログ</a:t>
            </a: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ビデオモニター</a:t>
            </a:r>
            <a:endParaRPr lang="en-US" altLang="ja-JP" sz="1700" dirty="0" smtClean="0">
              <a:solidFill>
                <a:srgbClr val="1E4E79"/>
              </a:solidFill>
              <a:latin typeface="MS Gothic" charset="-128"/>
              <a:ea typeface="MS Gothic" charset="-128"/>
              <a:cs typeface="MS Gothic" charset="-128"/>
            </a:endParaRP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ロボットアプリケーション</a:t>
            </a:r>
            <a:endParaRPr lang="en-US" sz="1700" dirty="0">
              <a:solidFill>
                <a:srgbClr val="1E4E79"/>
              </a:solidFill>
              <a:latin typeface="MS Gothic" charset="-128"/>
              <a:ea typeface="MS Gothic" charset="-128"/>
              <a:cs typeface="MS Gothic" charset="-128"/>
            </a:endParaRPr>
          </a:p>
        </p:txBody>
      </p:sp>
      <p:sp>
        <p:nvSpPr>
          <p:cNvPr id="92" name="Shape 92"/>
          <p:cNvSpPr/>
          <p:nvPr/>
        </p:nvSpPr>
        <p:spPr>
          <a:xfrm>
            <a:off x="5263246" y="4364641"/>
            <a:ext cx="1103399" cy="1515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3" name="Shape 93"/>
          <p:cNvSpPr/>
          <p:nvPr/>
        </p:nvSpPr>
        <p:spPr>
          <a:xfrm>
            <a:off x="1017843" y="2621358"/>
            <a:ext cx="5348699" cy="250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4" name="Shape 94"/>
          <p:cNvSpPr/>
          <p:nvPr/>
        </p:nvSpPr>
        <p:spPr>
          <a:xfrm>
            <a:off x="1017843" y="2986666"/>
            <a:ext cx="9986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5" name="Shape 95"/>
          <p:cNvSpPr/>
          <p:nvPr/>
        </p:nvSpPr>
        <p:spPr>
          <a:xfrm>
            <a:off x="1017879" y="3969671"/>
            <a:ext cx="998699" cy="19107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6" name="Shape 96"/>
          <p:cNvSpPr/>
          <p:nvPr/>
        </p:nvSpPr>
        <p:spPr>
          <a:xfrm>
            <a:off x="2124204" y="2986666"/>
            <a:ext cx="3026400" cy="19697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7" name="Shape 97"/>
          <p:cNvSpPr/>
          <p:nvPr/>
        </p:nvSpPr>
        <p:spPr>
          <a:xfrm>
            <a:off x="5263246" y="2986666"/>
            <a:ext cx="1103399" cy="12630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a:t>
            </a:fld>
            <a:endParaRPr lang="en-US"/>
          </a:p>
        </p:txBody>
      </p:sp>
      <p:sp>
        <p:nvSpPr>
          <p:cNvPr id="100" name="Shape 100"/>
          <p:cNvSpPr/>
          <p:nvPr/>
        </p:nvSpPr>
        <p:spPr>
          <a:xfrm>
            <a:off x="1333649" y="3115067"/>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101" name="Shape 101"/>
          <p:cNvSpPr/>
          <p:nvPr/>
        </p:nvSpPr>
        <p:spPr>
          <a:xfrm>
            <a:off x="3531839" y="2405910"/>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102" name="Shape 102"/>
          <p:cNvSpPr/>
          <p:nvPr/>
        </p:nvSpPr>
        <p:spPr>
          <a:xfrm>
            <a:off x="1333649" y="456129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sp>
        <p:nvSpPr>
          <p:cNvPr id="103" name="Shape 103"/>
          <p:cNvSpPr/>
          <p:nvPr/>
        </p:nvSpPr>
        <p:spPr>
          <a:xfrm>
            <a:off x="5702483" y="3350972"/>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⑤</a:t>
            </a:r>
          </a:p>
        </p:txBody>
      </p:sp>
      <p:sp>
        <p:nvSpPr>
          <p:cNvPr id="104" name="Shape 104"/>
          <p:cNvSpPr/>
          <p:nvPr/>
        </p:nvSpPr>
        <p:spPr>
          <a:xfrm>
            <a:off x="3479458" y="3778944"/>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④</a:t>
            </a:r>
          </a:p>
        </p:txBody>
      </p:sp>
      <p:sp>
        <p:nvSpPr>
          <p:cNvPr id="105" name="Shape 105"/>
          <p:cNvSpPr/>
          <p:nvPr/>
        </p:nvSpPr>
        <p:spPr>
          <a:xfrm>
            <a:off x="5654539" y="4830076"/>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⑥</a:t>
            </a:r>
          </a:p>
        </p:txBody>
      </p:sp>
      <p:sp>
        <p:nvSpPr>
          <p:cNvPr id="106" name="Shape 106"/>
          <p:cNvSpPr/>
          <p:nvPr/>
        </p:nvSpPr>
        <p:spPr>
          <a:xfrm flipH="1">
            <a:off x="2124390" y="5051914"/>
            <a:ext cx="1807200"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7" name="Shape 107"/>
          <p:cNvSpPr/>
          <p:nvPr/>
        </p:nvSpPr>
        <p:spPr>
          <a:xfrm flipH="1">
            <a:off x="4017986" y="5066126"/>
            <a:ext cx="11588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8" name="Shape 108"/>
          <p:cNvSpPr/>
          <p:nvPr/>
        </p:nvSpPr>
        <p:spPr>
          <a:xfrm>
            <a:off x="2856808" y="525893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⑦</a:t>
            </a:r>
          </a:p>
        </p:txBody>
      </p:sp>
      <p:sp>
        <p:nvSpPr>
          <p:cNvPr id="109" name="Shape 109"/>
          <p:cNvSpPr/>
          <p:nvPr/>
        </p:nvSpPr>
        <p:spPr>
          <a:xfrm>
            <a:off x="4437033" y="5312810"/>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⑧</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ja-JP" altLang="en-US" dirty="0" smtClean="0"/>
              <a:t>各ウィンドウの機能</a:t>
            </a:r>
            <a:endParaRPr lang="en-US" dirty="0"/>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8</a:t>
            </a:fld>
            <a:endParaRPr lang="en-US"/>
          </a:p>
        </p:txBody>
      </p:sp>
      <p:graphicFrame>
        <p:nvGraphicFramePr>
          <p:cNvPr id="3" name="表 2"/>
          <p:cNvGraphicFramePr>
            <a:graphicFrameLocks noGrp="1"/>
          </p:cNvGraphicFramePr>
          <p:nvPr>
            <p:extLst>
              <p:ext uri="{D42A27DB-BD31-4B8C-83A1-F6EECF244321}">
                <p14:modId xmlns:p14="http://schemas.microsoft.com/office/powerpoint/2010/main" val="842556874"/>
              </p:ext>
            </p:extLst>
          </p:nvPr>
        </p:nvGraphicFramePr>
        <p:xfrm>
          <a:off x="685431" y="1903034"/>
          <a:ext cx="9336301" cy="4754940"/>
        </p:xfrm>
        <a:graphic>
          <a:graphicData uri="http://schemas.openxmlformats.org/drawingml/2006/table">
            <a:tbl>
              <a:tblPr firstRow="1" bandRow="1">
                <a:tableStyleId>{EBB7D646-D31D-4435-8363-D747468922E7}</a:tableStyleId>
              </a:tblPr>
              <a:tblGrid>
                <a:gridCol w="2057769"/>
                <a:gridCol w="2610382"/>
                <a:gridCol w="2218793"/>
                <a:gridCol w="2449357"/>
              </a:tblGrid>
              <a:tr h="950988">
                <a:tc>
                  <a:txBody>
                    <a:bodyPr/>
                    <a:lstStyle/>
                    <a:p>
                      <a:r>
                        <a:rPr kumimoji="1" lang="en-US" altLang="ja-JP" sz="1600" dirty="0" smtClean="0"/>
                        <a:t>1.</a:t>
                      </a:r>
                      <a:r>
                        <a:rPr kumimoji="1" lang="ja-JP" altLang="en-US" sz="1600" dirty="0" smtClean="0"/>
                        <a:t>ツールバー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コレグラフの基本ツール一覧</a:t>
                      </a:r>
                      <a:endParaRPr kumimoji="1" lang="ja-JP" altLang="en-US" dirty="0">
                        <a:solidFill>
                          <a:srgbClr val="1E4E79"/>
                        </a:solidFill>
                      </a:endParaRPr>
                    </a:p>
                  </a:txBody>
                  <a:tcPr/>
                </a:tc>
                <a:tc>
                  <a:txBody>
                    <a:bodyPr/>
                    <a:lstStyle/>
                    <a:p>
                      <a:r>
                        <a:rPr kumimoji="1" lang="en-US" altLang="ja-JP" sz="1600" dirty="0" smtClean="0"/>
                        <a:t>6.</a:t>
                      </a:r>
                      <a:r>
                        <a:rPr kumimoji="1" lang="ja-JP" altLang="en-US" sz="1600" dirty="0" smtClean="0"/>
                        <a:t>ロボットビュー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ロボットの動きをバーチャルで出力</a:t>
                      </a:r>
                      <a:endParaRPr kumimoji="1" lang="ja-JP" altLang="en-US" dirty="0">
                        <a:solidFill>
                          <a:srgbClr val="1E4E79"/>
                        </a:solidFill>
                      </a:endParaRPr>
                    </a:p>
                  </a:txBody>
                  <a:tcPr/>
                </a:tc>
              </a:tr>
              <a:tr h="950988">
                <a:tc>
                  <a:txBody>
                    <a:bodyPr/>
                    <a:lstStyle/>
                    <a:p>
                      <a:r>
                        <a:rPr kumimoji="1" lang="en-US" altLang="ja-JP" sz="1600" dirty="0" smtClean="0"/>
                        <a:t>2.</a:t>
                      </a:r>
                      <a:r>
                        <a:rPr kumimoji="1" lang="ja-JP" altLang="en-US" sz="1600" dirty="0" smtClean="0"/>
                        <a:t>プロジェクトの内容</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現在開いているアプリの内容</a:t>
                      </a:r>
                      <a:endParaRPr kumimoji="1" lang="ja-JP" altLang="en-US" dirty="0">
                        <a:solidFill>
                          <a:srgbClr val="1E4E79"/>
                        </a:solidFill>
                      </a:endParaRPr>
                    </a:p>
                  </a:txBody>
                  <a:tcPr/>
                </a:tc>
                <a:tc>
                  <a:txBody>
                    <a:bodyPr/>
                    <a:lstStyle/>
                    <a:p>
                      <a:r>
                        <a:rPr kumimoji="1" lang="en-US" altLang="ja-JP" sz="1600" dirty="0" smtClean="0"/>
                        <a:t>7.</a:t>
                      </a:r>
                      <a:r>
                        <a:rPr kumimoji="1" lang="ja-JP" altLang="en-US" sz="1600" dirty="0" smtClean="0"/>
                        <a:t>ログビューア</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のシステムログを出力</a:t>
                      </a:r>
                      <a:endParaRPr kumimoji="1" lang="ja-JP" altLang="en-US" dirty="0">
                        <a:solidFill>
                          <a:srgbClr val="1E4E79"/>
                        </a:solidFill>
                      </a:endParaRPr>
                    </a:p>
                  </a:txBody>
                  <a:tcPr/>
                </a:tc>
              </a:tr>
              <a:tr h="950988">
                <a:tc>
                  <a:txBody>
                    <a:bodyPr/>
                    <a:lstStyle/>
                    <a:p>
                      <a:r>
                        <a:rPr kumimoji="1" lang="en-US" altLang="ja-JP" sz="1600" dirty="0" smtClean="0"/>
                        <a:t>3.</a:t>
                      </a:r>
                      <a:r>
                        <a:rPr kumimoji="1" lang="ja-JP" altLang="en-US" sz="1600" dirty="0" smtClean="0"/>
                        <a:t>ボックスライブラリ</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に使える</a:t>
                      </a:r>
                      <a:r>
                        <a:rPr kumimoji="1" lang="en-US" altLang="ja-JP" dirty="0" smtClean="0">
                          <a:solidFill>
                            <a:srgbClr val="1E4E79"/>
                          </a:solidFill>
                        </a:rPr>
                        <a:t>Python </a:t>
                      </a:r>
                      <a:r>
                        <a:rPr kumimoji="1" lang="ja-JP" altLang="en-US" dirty="0" smtClean="0">
                          <a:solidFill>
                            <a:srgbClr val="1E4E79"/>
                          </a:solidFill>
                        </a:rPr>
                        <a:t>ボックス集</a:t>
                      </a:r>
                      <a:endParaRPr kumimoji="1" lang="ja-JP" altLang="en-US" dirty="0">
                        <a:solidFill>
                          <a:srgbClr val="1E4E79"/>
                        </a:solidFill>
                      </a:endParaRPr>
                    </a:p>
                  </a:txBody>
                  <a:tcPr/>
                </a:tc>
                <a:tc>
                  <a:txBody>
                    <a:bodyPr/>
                    <a:lstStyle/>
                    <a:p>
                      <a:r>
                        <a:rPr kumimoji="1" lang="en-US" altLang="ja-JP" sz="1600" dirty="0" smtClean="0"/>
                        <a:t>8..</a:t>
                      </a:r>
                      <a:r>
                        <a:rPr kumimoji="1" lang="ja-JP" altLang="en-US" sz="1600" dirty="0" smtClean="0"/>
                        <a:t>ダイアログ</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とユーザの会話ログを出力及び文字列を入力</a:t>
                      </a:r>
                      <a:endParaRPr kumimoji="1" lang="ja-JP" altLang="en-US" dirty="0">
                        <a:solidFill>
                          <a:srgbClr val="1E4E79"/>
                        </a:solidFill>
                      </a:endParaRPr>
                    </a:p>
                  </a:txBody>
                  <a:tcPr/>
                </a:tc>
              </a:tr>
              <a:tr h="950988">
                <a:tc>
                  <a:txBody>
                    <a:bodyPr/>
                    <a:lstStyle/>
                    <a:p>
                      <a:r>
                        <a:rPr kumimoji="1" lang="en-US" altLang="ja-JP" sz="1600" dirty="0" smtClean="0"/>
                        <a:t>4.</a:t>
                      </a:r>
                      <a:r>
                        <a:rPr kumimoji="1" lang="ja-JP" altLang="en-US" sz="1600" dirty="0" smtClean="0"/>
                        <a:t>フローダイアグラム</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Python </a:t>
                      </a:r>
                      <a:r>
                        <a:rPr kumimoji="1" lang="ja-JP" altLang="en-US" dirty="0" smtClean="0">
                          <a:solidFill>
                            <a:srgbClr val="1E4E79"/>
                          </a:solidFill>
                        </a:rPr>
                        <a:t>ボックスなどを配置するスペース</a:t>
                      </a:r>
                      <a:endParaRPr kumimoji="1" lang="ja-JP" altLang="en-US" dirty="0">
                        <a:solidFill>
                          <a:srgbClr val="1E4E79"/>
                        </a:solidFill>
                      </a:endParaRPr>
                    </a:p>
                  </a:txBody>
                  <a:tcPr/>
                </a:tc>
                <a:tc>
                  <a:txBody>
                    <a:bodyPr/>
                    <a:lstStyle/>
                    <a:p>
                      <a:r>
                        <a:rPr kumimoji="1" lang="en-US" altLang="ja-JP" sz="1600" dirty="0" smtClean="0"/>
                        <a:t>9.</a:t>
                      </a:r>
                      <a:r>
                        <a:rPr kumimoji="1" lang="ja-JP" altLang="en-US" sz="1600" dirty="0" smtClean="0"/>
                        <a:t>ビデオモニター</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のカメラで写している映像を出力</a:t>
                      </a:r>
                      <a:endParaRPr kumimoji="1" lang="ja-JP" altLang="en-US" dirty="0">
                        <a:solidFill>
                          <a:srgbClr val="1E4E79"/>
                        </a:solidFill>
                      </a:endParaRPr>
                    </a:p>
                  </a:txBody>
                  <a:tcPr/>
                </a:tc>
              </a:tr>
              <a:tr h="950988">
                <a:tc>
                  <a:txBody>
                    <a:bodyPr/>
                    <a:lstStyle/>
                    <a:p>
                      <a:r>
                        <a:rPr kumimoji="1" lang="en-US" altLang="ja-JP" sz="1600" dirty="0" smtClean="0"/>
                        <a:t>5.</a:t>
                      </a:r>
                      <a:r>
                        <a:rPr kumimoji="1" lang="ja-JP" altLang="en-US" sz="1600" dirty="0" smtClean="0"/>
                        <a:t>ポーズライブラリ</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保存された</a:t>
                      </a:r>
                      <a:r>
                        <a:rPr kumimoji="1" lang="en-US" altLang="ja-JP" dirty="0" smtClean="0">
                          <a:solidFill>
                            <a:srgbClr val="1E4E79"/>
                          </a:solidFill>
                        </a:rPr>
                        <a:t>NAO</a:t>
                      </a:r>
                      <a:r>
                        <a:rPr kumimoji="1" lang="ja-JP" altLang="en-US" dirty="0" smtClean="0">
                          <a:solidFill>
                            <a:srgbClr val="1E4E79"/>
                          </a:solidFill>
                        </a:rPr>
                        <a:t>のポーズ一覧</a:t>
                      </a:r>
                      <a:endParaRPr kumimoji="1" lang="ja-JP" altLang="en-US" dirty="0">
                        <a:solidFill>
                          <a:srgbClr val="1E4E79"/>
                        </a:solidFill>
                      </a:endParaRPr>
                    </a:p>
                  </a:txBody>
                  <a:tcPr/>
                </a:tc>
                <a:tc>
                  <a:txBody>
                    <a:bodyPr/>
                    <a:lstStyle/>
                    <a:p>
                      <a:r>
                        <a:rPr kumimoji="1" lang="en-US" altLang="ja-JP" sz="1600" dirty="0" smtClean="0"/>
                        <a:t>10.</a:t>
                      </a:r>
                      <a:r>
                        <a:rPr kumimoji="1" lang="ja-JP" altLang="en-US" sz="1600" dirty="0" smtClean="0"/>
                        <a:t>ロボット</a:t>
                      </a:r>
                      <a:endParaRPr kumimoji="1" lang="en-US" altLang="ja-JP" sz="1600" dirty="0" smtClean="0"/>
                    </a:p>
                    <a:p>
                      <a:r>
                        <a:rPr kumimoji="1" lang="ja-JP" altLang="en-US" sz="1600" dirty="0" smtClean="0"/>
                        <a:t>　　</a:t>
                      </a:r>
                      <a:r>
                        <a:rPr kumimoji="1" lang="en-US" altLang="ja-JP" sz="1600" baseline="0" dirty="0" smtClean="0"/>
                        <a:t> </a:t>
                      </a:r>
                      <a:r>
                        <a:rPr kumimoji="1" lang="ja-JP" altLang="en-US" sz="1600" dirty="0" smtClean="0"/>
                        <a:t>アプリケーション</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にインストールされたアプリ一覧、管理</a:t>
                      </a:r>
                      <a:endParaRPr kumimoji="1" lang="en-US" altLang="ja-JP" dirty="0" smtClean="0">
                        <a:solidFill>
                          <a:srgbClr val="1E4E79"/>
                        </a:solidFill>
                      </a:endParaRPr>
                    </a:p>
                  </a:txBody>
                  <a:tcPr/>
                </a:tc>
              </a:tr>
            </a:tbl>
          </a:graphicData>
        </a:graphic>
      </p:graphicFrame>
    </p:spTree>
    <p:extLst>
      <p:ext uri="{BB962C8B-B14F-4D97-AF65-F5344CB8AC3E}">
        <p14:creationId xmlns:p14="http://schemas.microsoft.com/office/powerpoint/2010/main" val="1061795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ja-JP" altLang="en-US" dirty="0" smtClean="0"/>
              <a:t>ツールバー</a:t>
            </a:r>
            <a:endParaRPr lang="en-US" dirty="0"/>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9</a:t>
            </a:fld>
            <a:endParaRPr lang="en-US"/>
          </a:p>
        </p:txBody>
      </p:sp>
      <p:sp>
        <p:nvSpPr>
          <p:cNvPr id="2" name="タイトル 1"/>
          <p:cNvSpPr>
            <a:spLocks noGrp="1"/>
          </p:cNvSpPr>
          <p:nvPr>
            <p:ph type="title"/>
          </p:nvPr>
        </p:nvSpPr>
        <p:spPr/>
        <p:txBody>
          <a:bodyPr/>
          <a:lstStyle/>
          <a:p>
            <a:r>
              <a:rPr kumimoji="1" lang="ja-JP" altLang="en-US" dirty="0" smtClean="0"/>
              <a:t>ボタンの機能説明</a:t>
            </a:r>
            <a:endParaRPr kumimoji="1" lang="ja-JP" altLang="en-US" dirty="0"/>
          </a:p>
        </p:txBody>
      </p:sp>
      <p:pic>
        <p:nvPicPr>
          <p:cNvPr id="25" name="図 24"/>
          <p:cNvPicPr/>
          <p:nvPr/>
        </p:nvPicPr>
        <p:blipFill>
          <a:blip r:embed="rId3">
            <a:extLst>
              <a:ext uri="{28A0092B-C50C-407E-A947-70E740481C1C}">
                <a14:useLocalDpi xmlns:a14="http://schemas.microsoft.com/office/drawing/2010/main" val="0"/>
              </a:ext>
            </a:extLst>
          </a:blip>
          <a:stretch>
            <a:fillRect/>
          </a:stretch>
        </p:blipFill>
        <p:spPr>
          <a:xfrm>
            <a:off x="357867" y="1785936"/>
            <a:ext cx="9976200" cy="542882"/>
          </a:xfrm>
          <a:prstGeom prst="rect">
            <a:avLst/>
          </a:prstGeom>
        </p:spPr>
      </p:pic>
      <p:sp>
        <p:nvSpPr>
          <p:cNvPr id="3" name="テキスト ボックス 2"/>
          <p:cNvSpPr txBox="1"/>
          <p:nvPr/>
        </p:nvSpPr>
        <p:spPr>
          <a:xfrm>
            <a:off x="357867" y="1540797"/>
            <a:ext cx="9976200" cy="400110"/>
          </a:xfrm>
          <a:prstGeom prst="rect">
            <a:avLst/>
          </a:prstGeom>
          <a:noFill/>
        </p:spPr>
        <p:txBody>
          <a:bodyPr wrap="square" rtlCol="0">
            <a:spAutoFit/>
          </a:bodyPr>
          <a:lstStyle/>
          <a:p>
            <a:r>
              <a:rPr kumimoji="1" lang="en-US" altLang="ja-JP" sz="2000" dirty="0" smtClean="0">
                <a:solidFill>
                  <a:srgbClr val="FF0000"/>
                </a:solidFill>
              </a:rPr>
              <a:t> 1      2      3        4      5        6      7        8      9     10         11    12     13      14    15     16</a:t>
            </a:r>
            <a:endParaRPr kumimoji="1" lang="ja-JP" altLang="en-US" sz="2000" dirty="0">
              <a:solidFill>
                <a:srgbClr val="FF0000"/>
              </a:solidFill>
            </a:endParaRPr>
          </a:p>
        </p:txBody>
      </p:sp>
      <p:graphicFrame>
        <p:nvGraphicFramePr>
          <p:cNvPr id="4" name="表 3"/>
          <p:cNvGraphicFramePr>
            <a:graphicFrameLocks noGrp="1"/>
          </p:cNvGraphicFramePr>
          <p:nvPr>
            <p:extLst>
              <p:ext uri="{D42A27DB-BD31-4B8C-83A1-F6EECF244321}">
                <p14:modId xmlns:p14="http://schemas.microsoft.com/office/powerpoint/2010/main" val="887144905"/>
              </p:ext>
            </p:extLst>
          </p:nvPr>
        </p:nvGraphicFramePr>
        <p:xfrm>
          <a:off x="357867" y="2510153"/>
          <a:ext cx="9976202" cy="4427975"/>
        </p:xfrm>
        <a:graphic>
          <a:graphicData uri="http://schemas.openxmlformats.org/drawingml/2006/table">
            <a:tbl>
              <a:tblPr firstRow="1" bandRow="1">
                <a:tableStyleId>{EBB7D646-D31D-4435-8363-D747468922E7}</a:tableStyleId>
              </a:tblPr>
              <a:tblGrid>
                <a:gridCol w="2399621"/>
                <a:gridCol w="2588480"/>
                <a:gridCol w="2240695"/>
                <a:gridCol w="2747406"/>
              </a:tblGrid>
              <a:tr h="538123">
                <a:tc>
                  <a:txBody>
                    <a:bodyPr/>
                    <a:lstStyle/>
                    <a:p>
                      <a:r>
                        <a:rPr kumimoji="1" lang="en-US" altLang="ja-JP" sz="1600" dirty="0" smtClean="0">
                          <a:latin typeface="MS PGothic" charset="-128"/>
                          <a:ea typeface="MS PGothic" charset="-128"/>
                          <a:cs typeface="MS PGothic" charset="-128"/>
                        </a:rPr>
                        <a:t>1.</a:t>
                      </a:r>
                      <a:r>
                        <a:rPr kumimoji="1" lang="ja-JP" altLang="en-US" sz="1600" dirty="0" smtClean="0">
                          <a:latin typeface="MS PGothic" charset="-128"/>
                          <a:ea typeface="MS PGothic" charset="-128"/>
                          <a:cs typeface="MS PGothic" charset="-128"/>
                        </a:rPr>
                        <a:t>新規プロジェクトを作成</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新規アプリファイルの作成</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9.</a:t>
                      </a:r>
                      <a:r>
                        <a:rPr kumimoji="1" lang="ja-JP" altLang="en-US" sz="1600" dirty="0" smtClean="0">
                          <a:latin typeface="MS PGothic" charset="-128"/>
                          <a:ea typeface="MS PGothic" charset="-128"/>
                          <a:cs typeface="MS PGothic" charset="-128"/>
                        </a:rPr>
                        <a:t>停止</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実行中のアプリを停止</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2.</a:t>
                      </a:r>
                      <a:r>
                        <a:rPr kumimoji="1" lang="ja-JP" altLang="en-US" sz="1600" baseline="0" dirty="0" smtClean="0">
                          <a:latin typeface="MS PGothic" charset="-128"/>
                          <a:ea typeface="MS PGothic" charset="-128"/>
                          <a:cs typeface="MS PGothic" charset="-128"/>
                        </a:rPr>
                        <a:t>プロジェクトを開く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既存アプリファイルを開く</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10.</a:t>
                      </a:r>
                      <a:r>
                        <a:rPr kumimoji="1" lang="ja-JP" altLang="en-US" sz="1600" dirty="0" smtClean="0">
                          <a:latin typeface="MS PGothic" charset="-128"/>
                          <a:ea typeface="MS PGothic" charset="-128"/>
                          <a:cs typeface="MS PGothic" charset="-128"/>
                        </a:rPr>
                        <a:t>デバック</a:t>
                      </a:r>
                      <a:r>
                        <a:rPr kumimoji="1" lang="en-US" altLang="ja-JP" sz="1600" dirty="0" smtClean="0">
                          <a:latin typeface="MS PGothic" charset="-128"/>
                          <a:ea typeface="MS PGothic" charset="-128"/>
                          <a:cs typeface="MS PGothic" charset="-128"/>
                        </a:rPr>
                        <a:t>/</a:t>
                      </a:r>
                      <a:r>
                        <a:rPr kumimoji="1" lang="ja-JP" altLang="en-US" sz="1600" dirty="0" smtClean="0">
                          <a:latin typeface="MS PGothic" charset="-128"/>
                          <a:ea typeface="MS PGothic" charset="-128"/>
                          <a:cs typeface="MS PGothic" charset="-128"/>
                        </a:rPr>
                        <a:t>エラー出力</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アプリと</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のエラーを出力</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3.</a:t>
                      </a:r>
                      <a:r>
                        <a:rPr kumimoji="1" lang="ja-JP" altLang="en-US" sz="1600" dirty="0" smtClean="0">
                          <a:latin typeface="MS PGothic" charset="-128"/>
                          <a:ea typeface="MS PGothic" charset="-128"/>
                          <a:cs typeface="MS PGothic" charset="-128"/>
                        </a:rPr>
                        <a:t>プロジェクトを保存</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現在のアプリファイルを保存</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11.</a:t>
                      </a:r>
                      <a:r>
                        <a:rPr kumimoji="1" lang="ja-JP" altLang="en-US" sz="1600" dirty="0" smtClean="0">
                          <a:latin typeface="MS PGothic" charset="-128"/>
                          <a:ea typeface="MS PGothic" charset="-128"/>
                          <a:cs typeface="MS PGothic" charset="-128"/>
                        </a:rPr>
                        <a:t>ボリューム</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の音量調節</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4.</a:t>
                      </a:r>
                      <a:r>
                        <a:rPr kumimoji="1" lang="ja-JP" altLang="en-US" sz="1600" dirty="0" smtClean="0">
                          <a:latin typeface="MS PGothic" charset="-128"/>
                          <a:ea typeface="MS PGothic" charset="-128"/>
                          <a:cs typeface="MS PGothic" charset="-128"/>
                        </a:rPr>
                        <a:t>元に戻す</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一つ前の状態に戻す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12.</a:t>
                      </a:r>
                      <a:r>
                        <a:rPr kumimoji="1" lang="ja-JP" altLang="en-US" sz="1600" dirty="0" smtClean="0">
                          <a:latin typeface="MS PGothic" charset="-128"/>
                          <a:ea typeface="MS PGothic" charset="-128"/>
                          <a:cs typeface="MS PGothic" charset="-128"/>
                        </a:rPr>
                        <a:t>アニメーション</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baseline="0" dirty="0" smtClean="0">
                          <a:latin typeface="MS PGothic" charset="-128"/>
                          <a:ea typeface="MS PGothic" charset="-128"/>
                          <a:cs typeface="MS PGothic" charset="-128"/>
                        </a:rPr>
                        <a:t>モード</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の関節制御を解除。主にモーション作成時に使用</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5.</a:t>
                      </a:r>
                      <a:r>
                        <a:rPr kumimoji="1" lang="ja-JP" altLang="en-US" sz="1600" dirty="0" smtClean="0">
                          <a:latin typeface="MS PGothic" charset="-128"/>
                          <a:ea typeface="MS PGothic" charset="-128"/>
                          <a:cs typeface="MS PGothic" charset="-128"/>
                        </a:rPr>
                        <a:t>やり直し</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一つ後の状態に戻す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13.</a:t>
                      </a:r>
                      <a:r>
                        <a:rPr kumimoji="1" lang="ja-JP" altLang="en-US" sz="1600" dirty="0" smtClean="0">
                          <a:latin typeface="MS PGothic" charset="-128"/>
                          <a:ea typeface="MS PGothic" charset="-128"/>
                          <a:cs typeface="MS PGothic" charset="-128"/>
                        </a:rPr>
                        <a:t>オートノマスライフ</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dirty="0" smtClean="0">
                          <a:latin typeface="MS PGothic" charset="-128"/>
                          <a:ea typeface="MS PGothic" charset="-128"/>
                          <a:cs typeface="MS PGothic" charset="-128"/>
                        </a:rPr>
                        <a:t>   ON/OFF</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人間らしい素振りをさせる機能</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6.</a:t>
                      </a:r>
                      <a:r>
                        <a:rPr kumimoji="1" lang="ja-JP" altLang="en-US" sz="1600" dirty="0" smtClean="0">
                          <a:latin typeface="MS PGothic" charset="-128"/>
                          <a:ea typeface="MS PGothic" charset="-128"/>
                          <a:cs typeface="MS PGothic" charset="-128"/>
                        </a:rPr>
                        <a:t>接続</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接続する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の選択</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14.Rest</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全アプリを停止させて正座</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7.</a:t>
                      </a:r>
                      <a:r>
                        <a:rPr kumimoji="1" lang="ja-JP" altLang="en-US" sz="1600" dirty="0" smtClean="0">
                          <a:latin typeface="MS PGothic" charset="-128"/>
                          <a:ea typeface="MS PGothic" charset="-128"/>
                          <a:cs typeface="MS PGothic" charset="-128"/>
                        </a:rPr>
                        <a:t>切断</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現在の接続状態を切断</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15.WakeUp</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正座から直立</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8.</a:t>
                      </a:r>
                      <a:r>
                        <a:rPr kumimoji="1" lang="ja-JP" altLang="en-US" sz="1600" dirty="0" smtClean="0">
                          <a:latin typeface="MS PGothic" charset="-128"/>
                          <a:ea typeface="MS PGothic" charset="-128"/>
                          <a:cs typeface="MS PGothic" charset="-128"/>
                        </a:rPr>
                        <a:t>ロボットに</a:t>
                      </a:r>
                      <a:r>
                        <a:rPr kumimoji="1" lang="en-US" altLang="ja-JP" sz="1600" dirty="0" smtClean="0">
                          <a:latin typeface="MS PGothic" charset="-128"/>
                          <a:ea typeface="MS PGothic" charset="-128"/>
                          <a:cs typeface="MS PGothic" charset="-128"/>
                        </a:rPr>
                        <a:t/>
                      </a:r>
                      <a:br>
                        <a:rPr kumimoji="1" lang="en-US" altLang="ja-JP" sz="1600" dirty="0" smtClean="0">
                          <a:latin typeface="MS PGothic" charset="-128"/>
                          <a:ea typeface="MS PGothic" charset="-128"/>
                          <a:cs typeface="MS PGothic" charset="-128"/>
                        </a:rPr>
                      </a:br>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dirty="0" smtClean="0">
                          <a:latin typeface="MS PGothic" charset="-128"/>
                          <a:ea typeface="MS PGothic" charset="-128"/>
                          <a:cs typeface="MS PGothic" charset="-128"/>
                        </a:rPr>
                        <a:t>アップロードして再生</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開いているアプリを</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に送信して実行</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16.</a:t>
                      </a:r>
                      <a:r>
                        <a:rPr kumimoji="1" lang="ja-JP" altLang="en-US" sz="1600" dirty="0" smtClean="0">
                          <a:latin typeface="MS PGothic" charset="-128"/>
                          <a:ea typeface="MS PGothic" charset="-128"/>
                          <a:cs typeface="MS PGothic" charset="-128"/>
                        </a:rPr>
                        <a:t>バッテリー残量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のバッテリー残量</a:t>
                      </a:r>
                      <a:endParaRPr kumimoji="1" lang="ja-JP" altLang="en-US" dirty="0">
                        <a:solidFill>
                          <a:srgbClr val="1E4E79"/>
                        </a:solidFill>
                        <a:latin typeface="MS PGothic" charset="-128"/>
                        <a:ea typeface="MS PGothic" charset="-128"/>
                        <a:cs typeface="MS PGothic" charset="-128"/>
                      </a:endParaRPr>
                    </a:p>
                  </a:txBody>
                  <a:tcPr/>
                </a:tc>
              </a:tr>
            </a:tbl>
          </a:graphicData>
        </a:graphic>
      </p:graphicFrame>
    </p:spTree>
    <p:extLst>
      <p:ext uri="{BB962C8B-B14F-4D97-AF65-F5344CB8AC3E}">
        <p14:creationId xmlns:p14="http://schemas.microsoft.com/office/powerpoint/2010/main" val="85504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3018</TotalTime>
  <Words>3130</Words>
  <Application>Microsoft Macintosh PowerPoint</Application>
  <PresentationFormat>ユーザー設定</PresentationFormat>
  <Paragraphs>812</Paragraphs>
  <Slides>59</Slides>
  <Notes>59</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Arial</vt:lpstr>
      <vt:lpstr>Calibri</vt:lpstr>
      <vt:lpstr>MS Gothic</vt:lpstr>
      <vt:lpstr>MS PGothic</vt:lpstr>
      <vt:lpstr>ＭＳ Ｐゴシック</vt:lpstr>
      <vt:lpstr>Office テーマ</vt:lpstr>
      <vt:lpstr>PowerPoint プレゼンテーション</vt:lpstr>
      <vt:lpstr>PowerPoint プレゼンテーション</vt:lpstr>
      <vt:lpstr>はじめに</vt:lpstr>
      <vt:lpstr>PowerPoint プレゼンテーション</vt:lpstr>
      <vt:lpstr>PowerPoint プレゼンテーション</vt:lpstr>
      <vt:lpstr>PowerPoint プレゼンテーション</vt:lpstr>
      <vt:lpstr>各部の名称</vt:lpstr>
      <vt:lpstr>各ウィンドウの機能</vt:lpstr>
      <vt:lpstr>ボタンの機能説明</vt:lpstr>
      <vt:lpstr>ChoregrapheとNAOを接続する</vt:lpstr>
      <vt:lpstr>各種ファイルの役割</vt:lpstr>
      <vt:lpstr>プロジェクトの保存</vt:lpstr>
      <vt:lpstr>プロジェクトファイルを開く</vt:lpstr>
      <vt:lpstr>アプリのタイトルやID、バージョン、言語</vt:lpstr>
      <vt:lpstr>音声認識でアプリを起動</vt:lpstr>
      <vt:lpstr>ロボアプリケーションタブからのインストール</vt:lpstr>
      <vt:lpstr>バーチャルロボットと実機</vt:lpstr>
      <vt:lpstr>NAOを動かしてみよう</vt:lpstr>
      <vt:lpstr>Sayボックス</vt:lpstr>
      <vt:lpstr>アプリケーションの実行</vt:lpstr>
      <vt:lpstr>好きな言葉をしゃべらせる</vt:lpstr>
      <vt:lpstr>ボックスの入出力</vt:lpstr>
      <vt:lpstr>ボックスの情報を見る</vt:lpstr>
      <vt:lpstr>Helloボックス</vt:lpstr>
      <vt:lpstr>Helloボックス</vt:lpstr>
      <vt:lpstr>Timelineボックス概要</vt:lpstr>
      <vt:lpstr>Timelineボックス概要</vt:lpstr>
      <vt:lpstr>Timelineボックス　動作レイヤー</vt:lpstr>
      <vt:lpstr>Timelineボックス　キーフレームの挿入</vt:lpstr>
      <vt:lpstr>Timelineボックス　アニメーションモード</vt:lpstr>
      <vt:lpstr>Animated Sayボックス　概要</vt:lpstr>
      <vt:lpstr>Animated Sayボックス　概要</vt:lpstr>
      <vt:lpstr>Animated Sayボックス　タグの利用</vt:lpstr>
      <vt:lpstr>Animated Sayボックス　タグの利用</vt:lpstr>
      <vt:lpstr>Face Trackerボックス</vt:lpstr>
      <vt:lpstr>Speech Reco.ボックス</vt:lpstr>
      <vt:lpstr>Switch Caseボックス</vt:lpstr>
      <vt:lpstr>ボックスのエラー</vt:lpstr>
      <vt:lpstr>Tactileとは触覚のこと</vt:lpstr>
      <vt:lpstr>Diagramボックス</vt:lpstr>
      <vt:lpstr>PowerPoint プレゼンテーション</vt:lpstr>
      <vt:lpstr>ボックスに入出力を追加する（1/3）</vt:lpstr>
      <vt:lpstr>ボックスに入出力を追加する（2/3）</vt:lpstr>
      <vt:lpstr>ボックスに入出力を追加する（3/3）</vt:lpstr>
      <vt:lpstr>フローダイアグラムボックスのパラメータ化（1/4）</vt:lpstr>
      <vt:lpstr>フローダイアグラムボックスのパラメータ化（2/4）</vt:lpstr>
      <vt:lpstr>フローダイアグラムボックスのパラメータ化（3/4）</vt:lpstr>
      <vt:lpstr>フローダイアグラムボックスのパラメータ化（4/4）</vt:lpstr>
      <vt:lpstr>Ifボックス（1/2）</vt:lpstr>
      <vt:lpstr>Ifボックス（2/2）</vt:lpstr>
      <vt:lpstr>Counterボックス</vt:lpstr>
      <vt:lpstr>条件分岐：Switch Case</vt:lpstr>
      <vt:lpstr>Only Ones, Wait for Signals</vt:lpstr>
      <vt:lpstr>Wait, Delay, Timer</vt:lpstr>
      <vt:lpstr>入出力の記号の意味（1/2）</vt:lpstr>
      <vt:lpstr>入出力の記号の意味（2/2）</vt:lpstr>
      <vt:lpstr>例題</vt:lpstr>
      <vt:lpstr>Diagram Boxを用いた死活処理</vt:lpstr>
      <vt:lpstr>いくつかの起動方法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須佐亮太</dc:creator>
  <cp:lastModifiedBy>tkyk0520ossc@gmail.com</cp:lastModifiedBy>
  <cp:revision>49</cp:revision>
  <cp:lastPrinted>2017-01-06T01:29:15Z</cp:lastPrinted>
  <dcterms:modified xsi:type="dcterms:W3CDTF">2018-07-02T08:28:54Z</dcterms:modified>
</cp:coreProperties>
</file>